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89" r:id="rId3"/>
    <p:sldId id="456" r:id="rId4"/>
    <p:sldId id="423" r:id="rId5"/>
    <p:sldId id="437" r:id="rId6"/>
    <p:sldId id="438" r:id="rId7"/>
    <p:sldId id="431" r:id="rId8"/>
    <p:sldId id="443" r:id="rId9"/>
    <p:sldId id="440" r:id="rId10"/>
    <p:sldId id="441" r:id="rId11"/>
    <p:sldId id="422" r:id="rId12"/>
    <p:sldId id="447" r:id="rId13"/>
    <p:sldId id="448" r:id="rId14"/>
    <p:sldId id="446" r:id="rId15"/>
    <p:sldId id="449" r:id="rId16"/>
    <p:sldId id="451" r:id="rId17"/>
    <p:sldId id="452" r:id="rId18"/>
    <p:sldId id="453" r:id="rId19"/>
    <p:sldId id="430" r:id="rId20"/>
    <p:sldId id="454" r:id="rId21"/>
    <p:sldId id="455" r:id="rId22"/>
    <p:sldId id="331" r:id="rId23"/>
    <p:sldId id="359" r:id="rId24"/>
    <p:sldId id="408" r:id="rId25"/>
    <p:sldId id="318" r:id="rId2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43D"/>
    <a:srgbClr val="5F933C"/>
    <a:srgbClr val="424A35"/>
    <a:srgbClr val="91A5CC"/>
    <a:srgbClr val="B19A32"/>
    <a:srgbClr val="5C9138"/>
    <a:srgbClr val="8FA7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Açık Stil 1 - Vurgu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Açık Stil 3 - Vurgu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Açık Stil 3 - Vurgu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Açık Stil 1 - Vurgu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Açık Stil 2 - Vurgu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Açık Stil 2 - Vurgu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88432" autoAdjust="0"/>
  </p:normalViewPr>
  <p:slideViewPr>
    <p:cSldViewPr snapToGrid="0">
      <p:cViewPr varScale="1">
        <p:scale>
          <a:sx n="57" d="100"/>
          <a:sy n="57" d="100"/>
        </p:scale>
        <p:origin x="196"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3777A-A1D2-4AD4-8194-7CAF9649946F}" type="datetimeFigureOut">
              <a:rPr lang="tr-TR" smtClean="0"/>
              <a:t>16.11.2022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B21DD-B0A3-44DD-9D1E-2A2DC61F1B5C}" type="slidenum">
              <a:rPr lang="tr-TR" smtClean="0"/>
              <a:t>‹#›</a:t>
            </a:fld>
            <a:endParaRPr lang="tr-TR"/>
          </a:p>
        </p:txBody>
      </p:sp>
    </p:spTree>
    <p:extLst>
      <p:ext uri="{BB962C8B-B14F-4D97-AF65-F5344CB8AC3E}">
        <p14:creationId xmlns:p14="http://schemas.microsoft.com/office/powerpoint/2010/main" val="345850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AFB21DD-B0A3-44DD-9D1E-2A2DC61F1B5C}" type="slidenum">
              <a:rPr lang="tr-TR" smtClean="0"/>
              <a:t>1</a:t>
            </a:fld>
            <a:endParaRPr lang="tr-TR"/>
          </a:p>
        </p:txBody>
      </p:sp>
    </p:spTree>
    <p:extLst>
      <p:ext uri="{BB962C8B-B14F-4D97-AF65-F5344CB8AC3E}">
        <p14:creationId xmlns:p14="http://schemas.microsoft.com/office/powerpoint/2010/main" val="39740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2F1D61-EB91-4CE7-9166-CB28086CD7F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65FAD23-2625-4F37-8939-9E488DEDA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9EF445E-C559-4B7D-856B-BC13EB1BB265}"/>
              </a:ext>
            </a:extLst>
          </p:cNvPr>
          <p:cNvSpPr>
            <a:spLocks noGrp="1"/>
          </p:cNvSpPr>
          <p:nvPr>
            <p:ph type="dt" sz="half" idx="10"/>
          </p:nvPr>
        </p:nvSpPr>
        <p:spPr/>
        <p:txBody>
          <a:bodyPr/>
          <a:lstStyle/>
          <a:p>
            <a:fld id="{B3693F9A-8BE5-4C79-88D9-5AA0CF2F2B82}" type="datetime1">
              <a:rPr lang="tr-TR" smtClean="0"/>
              <a:t>16.11.2022</a:t>
            </a:fld>
            <a:endParaRPr lang="tr-TR"/>
          </a:p>
        </p:txBody>
      </p:sp>
      <p:sp>
        <p:nvSpPr>
          <p:cNvPr id="5" name="Alt Bilgi Yer Tutucusu 4">
            <a:extLst>
              <a:ext uri="{FF2B5EF4-FFF2-40B4-BE49-F238E27FC236}">
                <a16:creationId xmlns:a16="http://schemas.microsoft.com/office/drawing/2014/main" id="{7B9E86FD-02F2-4531-8B91-BFF88DB3774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8C6800E-1041-4D86-ABA1-831A4D84759E}"/>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886774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86E598-5FE9-4BC4-80E1-4530F43DABD6}"/>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9A45963-B3E0-45E5-8C6C-6723228B688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21A395D-392D-4607-A0DA-B8B7A28E7EFA}"/>
              </a:ext>
            </a:extLst>
          </p:cNvPr>
          <p:cNvSpPr>
            <a:spLocks noGrp="1"/>
          </p:cNvSpPr>
          <p:nvPr>
            <p:ph type="dt" sz="half" idx="10"/>
          </p:nvPr>
        </p:nvSpPr>
        <p:spPr/>
        <p:txBody>
          <a:bodyPr/>
          <a:lstStyle/>
          <a:p>
            <a:fld id="{0EDC4BF1-29E3-4ECD-9151-8420F5932688}" type="datetime1">
              <a:rPr lang="tr-TR" smtClean="0"/>
              <a:t>16.11.2022</a:t>
            </a:fld>
            <a:endParaRPr lang="tr-TR"/>
          </a:p>
        </p:txBody>
      </p:sp>
      <p:sp>
        <p:nvSpPr>
          <p:cNvPr id="5" name="Alt Bilgi Yer Tutucusu 4">
            <a:extLst>
              <a:ext uri="{FF2B5EF4-FFF2-40B4-BE49-F238E27FC236}">
                <a16:creationId xmlns:a16="http://schemas.microsoft.com/office/drawing/2014/main" id="{15A50E6B-84A3-4442-BF8C-F6D3727CF3D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ABE9F2E-9918-484F-8C88-ADD1F5543C91}"/>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506883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27006F3-055F-46BB-AA85-2D48A98E175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25F797D-5D13-4118-9DE8-95697F5CDDBB}"/>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2982C55-CC09-44E5-8839-F3A4251F9DF3}"/>
              </a:ext>
            </a:extLst>
          </p:cNvPr>
          <p:cNvSpPr>
            <a:spLocks noGrp="1"/>
          </p:cNvSpPr>
          <p:nvPr>
            <p:ph type="dt" sz="half" idx="10"/>
          </p:nvPr>
        </p:nvSpPr>
        <p:spPr/>
        <p:txBody>
          <a:bodyPr/>
          <a:lstStyle/>
          <a:p>
            <a:fld id="{67D1B13C-8A2A-448A-BF27-441EEFE7CB00}" type="datetime1">
              <a:rPr lang="tr-TR" smtClean="0"/>
              <a:t>16.11.2022</a:t>
            </a:fld>
            <a:endParaRPr lang="tr-TR"/>
          </a:p>
        </p:txBody>
      </p:sp>
      <p:sp>
        <p:nvSpPr>
          <p:cNvPr id="5" name="Alt Bilgi Yer Tutucusu 4">
            <a:extLst>
              <a:ext uri="{FF2B5EF4-FFF2-40B4-BE49-F238E27FC236}">
                <a16:creationId xmlns:a16="http://schemas.microsoft.com/office/drawing/2014/main" id="{0E7D34C4-1AAF-427E-90CB-9F51F2B4B1B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337BD76-83AD-419E-8758-05F5A303F669}"/>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339353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BB775E-20E1-4C79-9D43-687C70D755B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9FB832F-D45A-42A8-AF11-3D403F1FC23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B17CA5F-F047-4668-966B-FC0B3AC1B299}"/>
              </a:ext>
            </a:extLst>
          </p:cNvPr>
          <p:cNvSpPr>
            <a:spLocks noGrp="1"/>
          </p:cNvSpPr>
          <p:nvPr>
            <p:ph type="dt" sz="half" idx="10"/>
          </p:nvPr>
        </p:nvSpPr>
        <p:spPr/>
        <p:txBody>
          <a:bodyPr/>
          <a:lstStyle/>
          <a:p>
            <a:fld id="{AF0BC146-9D57-4050-9377-0902C6C36F7B}" type="datetime1">
              <a:rPr lang="tr-TR" smtClean="0"/>
              <a:t>16.11.2022</a:t>
            </a:fld>
            <a:endParaRPr lang="tr-TR"/>
          </a:p>
        </p:txBody>
      </p:sp>
      <p:sp>
        <p:nvSpPr>
          <p:cNvPr id="5" name="Alt Bilgi Yer Tutucusu 4">
            <a:extLst>
              <a:ext uri="{FF2B5EF4-FFF2-40B4-BE49-F238E27FC236}">
                <a16:creationId xmlns:a16="http://schemas.microsoft.com/office/drawing/2014/main" id="{2B3D0FFF-43B3-4AE4-BC06-1853CDEAFB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7869605-A629-4EA9-9087-38DB1EA019FD}"/>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186097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42E367-6128-4BD8-820A-6FD00B6350A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900518F9-8E37-415A-A2D6-7D20A3347B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445AFAE2-B74B-47E0-981B-6937AC690CB9}"/>
              </a:ext>
            </a:extLst>
          </p:cNvPr>
          <p:cNvSpPr>
            <a:spLocks noGrp="1"/>
          </p:cNvSpPr>
          <p:nvPr>
            <p:ph type="dt" sz="half" idx="10"/>
          </p:nvPr>
        </p:nvSpPr>
        <p:spPr/>
        <p:txBody>
          <a:bodyPr/>
          <a:lstStyle/>
          <a:p>
            <a:fld id="{7469AF71-0588-4610-8262-BBDE65B17FB2}" type="datetime1">
              <a:rPr lang="tr-TR" smtClean="0"/>
              <a:t>16.11.2022</a:t>
            </a:fld>
            <a:endParaRPr lang="tr-TR"/>
          </a:p>
        </p:txBody>
      </p:sp>
      <p:sp>
        <p:nvSpPr>
          <p:cNvPr id="5" name="Alt Bilgi Yer Tutucusu 4">
            <a:extLst>
              <a:ext uri="{FF2B5EF4-FFF2-40B4-BE49-F238E27FC236}">
                <a16:creationId xmlns:a16="http://schemas.microsoft.com/office/drawing/2014/main" id="{55FBBF19-B082-40AC-81F9-2AD510C76E4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54EA5F9-9E8B-477A-91E6-4AA829A7B8EF}"/>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340020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3DAB1F-4977-42AF-A60A-3E3DC13D450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57E95FF-208A-40F0-9536-B3915EAE45A4}"/>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675C1B9-877B-4BC1-B77E-F0DDF7F14120}"/>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35DB505F-9344-47E0-B743-F9757A3EB019}"/>
              </a:ext>
            </a:extLst>
          </p:cNvPr>
          <p:cNvSpPr>
            <a:spLocks noGrp="1"/>
          </p:cNvSpPr>
          <p:nvPr>
            <p:ph type="dt" sz="half" idx="10"/>
          </p:nvPr>
        </p:nvSpPr>
        <p:spPr/>
        <p:txBody>
          <a:bodyPr/>
          <a:lstStyle/>
          <a:p>
            <a:fld id="{E0072402-8924-4D95-8B1A-AE84BC66A9B7}" type="datetime1">
              <a:rPr lang="tr-TR" smtClean="0"/>
              <a:t>16.11.2022</a:t>
            </a:fld>
            <a:endParaRPr lang="tr-TR"/>
          </a:p>
        </p:txBody>
      </p:sp>
      <p:sp>
        <p:nvSpPr>
          <p:cNvPr id="6" name="Alt Bilgi Yer Tutucusu 5">
            <a:extLst>
              <a:ext uri="{FF2B5EF4-FFF2-40B4-BE49-F238E27FC236}">
                <a16:creationId xmlns:a16="http://schemas.microsoft.com/office/drawing/2014/main" id="{DC93EB23-4A5D-4020-AD37-1321924EEE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5A2789C-F465-45C5-A6BD-19FE3498B4DB}"/>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12808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0CB7B4-DC81-47D4-9383-C1CCEDADA20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21A2C09-5590-43BD-B265-A85B54B8D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EB88172-EE04-45D1-9BC6-0EE65FB54C7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3F48C65C-4D7C-46EB-B7C3-A0E23C9035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37F4B20-4D63-4A85-83C9-75F66E4AE0E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D9FF427-DB67-47A9-BB27-08560C94D044}"/>
              </a:ext>
            </a:extLst>
          </p:cNvPr>
          <p:cNvSpPr>
            <a:spLocks noGrp="1"/>
          </p:cNvSpPr>
          <p:nvPr>
            <p:ph type="dt" sz="half" idx="10"/>
          </p:nvPr>
        </p:nvSpPr>
        <p:spPr/>
        <p:txBody>
          <a:bodyPr/>
          <a:lstStyle/>
          <a:p>
            <a:fld id="{CAA9976D-E39F-4AB2-B136-E201E4093CB8}" type="datetime1">
              <a:rPr lang="tr-TR" smtClean="0"/>
              <a:t>16.11.2022</a:t>
            </a:fld>
            <a:endParaRPr lang="tr-TR"/>
          </a:p>
        </p:txBody>
      </p:sp>
      <p:sp>
        <p:nvSpPr>
          <p:cNvPr id="8" name="Alt Bilgi Yer Tutucusu 7">
            <a:extLst>
              <a:ext uri="{FF2B5EF4-FFF2-40B4-BE49-F238E27FC236}">
                <a16:creationId xmlns:a16="http://schemas.microsoft.com/office/drawing/2014/main" id="{1C2F1BA1-40FC-4F00-8A76-F074F08C47E3}"/>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BFCEB1F-3756-4335-A1F6-F9B8C4ABEEFA}"/>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2443981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F01641-60A6-4F14-A794-6711700967B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52A4C9F-7F2B-4E94-BC71-28CD1EA346DA}"/>
              </a:ext>
            </a:extLst>
          </p:cNvPr>
          <p:cNvSpPr>
            <a:spLocks noGrp="1"/>
          </p:cNvSpPr>
          <p:nvPr>
            <p:ph type="dt" sz="half" idx="10"/>
          </p:nvPr>
        </p:nvSpPr>
        <p:spPr/>
        <p:txBody>
          <a:bodyPr/>
          <a:lstStyle/>
          <a:p>
            <a:fld id="{B4A726AA-D6C4-4B08-A5A3-B3B6D18B07C8}" type="datetime1">
              <a:rPr lang="tr-TR" smtClean="0"/>
              <a:t>16.11.2022</a:t>
            </a:fld>
            <a:endParaRPr lang="tr-TR"/>
          </a:p>
        </p:txBody>
      </p:sp>
      <p:sp>
        <p:nvSpPr>
          <p:cNvPr id="4" name="Alt Bilgi Yer Tutucusu 3">
            <a:extLst>
              <a:ext uri="{FF2B5EF4-FFF2-40B4-BE49-F238E27FC236}">
                <a16:creationId xmlns:a16="http://schemas.microsoft.com/office/drawing/2014/main" id="{ED41455C-31F2-4B4B-8DA7-8B673CEBC0F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7208A21-A144-43CF-B641-7EEEE4ACD6BD}"/>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107993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EA1ABD71-BD6F-46BB-9AF2-96A1594116DA}"/>
              </a:ext>
            </a:extLst>
          </p:cNvPr>
          <p:cNvSpPr>
            <a:spLocks noGrp="1"/>
          </p:cNvSpPr>
          <p:nvPr>
            <p:ph type="dt" sz="half" idx="10"/>
          </p:nvPr>
        </p:nvSpPr>
        <p:spPr/>
        <p:txBody>
          <a:bodyPr/>
          <a:lstStyle/>
          <a:p>
            <a:fld id="{58F97507-9C87-4C03-9306-6083912AD615}" type="datetime1">
              <a:rPr lang="tr-TR" smtClean="0"/>
              <a:t>16.11.2022</a:t>
            </a:fld>
            <a:endParaRPr lang="tr-TR"/>
          </a:p>
        </p:txBody>
      </p:sp>
      <p:sp>
        <p:nvSpPr>
          <p:cNvPr id="3" name="Alt Bilgi Yer Tutucusu 2">
            <a:extLst>
              <a:ext uri="{FF2B5EF4-FFF2-40B4-BE49-F238E27FC236}">
                <a16:creationId xmlns:a16="http://schemas.microsoft.com/office/drawing/2014/main" id="{735B6651-C166-4FE5-B52E-760F97EC663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601B8528-7B23-4C78-AA7D-721BC9BC1A63}"/>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138276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140F10-A6A9-4E78-846C-84A2EA4305D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4D46E91-90B7-42CC-90EB-88014108B2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0A30309-8578-4991-AB3E-BE671DD53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34ED35F-CCD6-46A1-B016-FCB7E581C343}"/>
              </a:ext>
            </a:extLst>
          </p:cNvPr>
          <p:cNvSpPr>
            <a:spLocks noGrp="1"/>
          </p:cNvSpPr>
          <p:nvPr>
            <p:ph type="dt" sz="half" idx="10"/>
          </p:nvPr>
        </p:nvSpPr>
        <p:spPr/>
        <p:txBody>
          <a:bodyPr/>
          <a:lstStyle/>
          <a:p>
            <a:fld id="{6C760A6B-86A0-4878-8170-21A1E82D6A48}" type="datetime1">
              <a:rPr lang="tr-TR" smtClean="0"/>
              <a:t>16.11.2022</a:t>
            </a:fld>
            <a:endParaRPr lang="tr-TR"/>
          </a:p>
        </p:txBody>
      </p:sp>
      <p:sp>
        <p:nvSpPr>
          <p:cNvPr id="6" name="Alt Bilgi Yer Tutucusu 5">
            <a:extLst>
              <a:ext uri="{FF2B5EF4-FFF2-40B4-BE49-F238E27FC236}">
                <a16:creationId xmlns:a16="http://schemas.microsoft.com/office/drawing/2014/main" id="{E7178BF7-4FBA-46CB-A2F2-0B70CFDE227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96121AB-5193-4CCB-A91B-CB6B6A782099}"/>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332971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497A6-A7B3-4975-B828-511D32C1E28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959C2C2-ADCB-482E-8C9A-18DAA6A6C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D7F2C2E-6FEE-42E7-903E-80FAAE286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C4A1128-42C7-4D36-B281-2C3EFC27AB33}"/>
              </a:ext>
            </a:extLst>
          </p:cNvPr>
          <p:cNvSpPr>
            <a:spLocks noGrp="1"/>
          </p:cNvSpPr>
          <p:nvPr>
            <p:ph type="dt" sz="half" idx="10"/>
          </p:nvPr>
        </p:nvSpPr>
        <p:spPr/>
        <p:txBody>
          <a:bodyPr/>
          <a:lstStyle/>
          <a:p>
            <a:fld id="{35163710-F61C-49DE-8CBF-8B4CBBE6E93E}" type="datetime1">
              <a:rPr lang="tr-TR" smtClean="0"/>
              <a:t>16.11.2022</a:t>
            </a:fld>
            <a:endParaRPr lang="tr-TR"/>
          </a:p>
        </p:txBody>
      </p:sp>
      <p:sp>
        <p:nvSpPr>
          <p:cNvPr id="6" name="Alt Bilgi Yer Tutucusu 5">
            <a:extLst>
              <a:ext uri="{FF2B5EF4-FFF2-40B4-BE49-F238E27FC236}">
                <a16:creationId xmlns:a16="http://schemas.microsoft.com/office/drawing/2014/main" id="{D785280D-610C-47ED-AAF5-C34C8954D8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C20547C-B715-4596-9DFF-DD3741CB4355}"/>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229086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717A79DE-DDED-40A4-AB02-ADD0DACEA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39C3122-E1CA-4E0A-B7DA-C4E001E52F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390D620-9445-475C-B904-F3465A13BC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F7BA7-6003-4A28-839D-0B52C47625A5}" type="datetime1">
              <a:rPr lang="tr-TR" smtClean="0"/>
              <a:t>16.11.2022</a:t>
            </a:fld>
            <a:endParaRPr lang="tr-TR"/>
          </a:p>
        </p:txBody>
      </p:sp>
      <p:sp>
        <p:nvSpPr>
          <p:cNvPr id="5" name="Alt Bilgi Yer Tutucusu 4">
            <a:extLst>
              <a:ext uri="{FF2B5EF4-FFF2-40B4-BE49-F238E27FC236}">
                <a16:creationId xmlns:a16="http://schemas.microsoft.com/office/drawing/2014/main" id="{52C6CD1B-71B3-43BA-BAE7-B93DA02FD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58008310-3F48-4A1D-A178-F559B5B9F7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11690-4018-4631-8FAF-5D3B9C61C26D}" type="slidenum">
              <a:rPr lang="tr-TR" smtClean="0"/>
              <a:t>‹#›</a:t>
            </a:fld>
            <a:endParaRPr lang="tr-TR"/>
          </a:p>
        </p:txBody>
      </p:sp>
    </p:spTree>
    <p:extLst>
      <p:ext uri="{BB962C8B-B14F-4D97-AF65-F5344CB8AC3E}">
        <p14:creationId xmlns:p14="http://schemas.microsoft.com/office/powerpoint/2010/main" val="71698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hyperlink" Target="https://www.tarteel.a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kisa.link/Qghm" TargetMode="External"/><Relationship Id="rId7" Type="http://schemas.openxmlformats.org/officeDocument/2006/relationships/hyperlink" Target="https://www.slideshare.net/SebastianRaschka/nextgen-talk-022015/8-Learning_Labeled_data_Direct_feedback" TargetMode="External"/><Relationship Id="rId2" Type="http://schemas.openxmlformats.org/officeDocument/2006/relationships/hyperlink" Target="https://asiwassaying.me/2020/04/03/you-are-here/" TargetMode="External"/><Relationship Id="rId1" Type="http://schemas.openxmlformats.org/officeDocument/2006/relationships/slideLayout" Target="../slideLayouts/slideLayout1.xml"/><Relationship Id="rId6" Type="http://schemas.openxmlformats.org/officeDocument/2006/relationships/hyperlink" Target="https://ml.berkeley.edu/blog/posts/crash-course/part-1/" TargetMode="External"/><Relationship Id="rId5" Type="http://schemas.openxmlformats.org/officeDocument/2006/relationships/hyperlink" Target="https://www.geeksforgeeks.org/top-10-algorithms-every-machine-learning-engineer-should-know/" TargetMode="External"/><Relationship Id="rId4" Type="http://schemas.openxmlformats.org/officeDocument/2006/relationships/hyperlink" Target="https://www.youtube.com/watch?v=AG83rYwd-Jw"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_xkZwJ0H9IU" TargetMode="External"/><Relationship Id="rId13" Type="http://schemas.openxmlformats.org/officeDocument/2006/relationships/hyperlink" Target="https://en.wikipedia.org/wiki/Neural_network" TargetMode="External"/><Relationship Id="rId3" Type="http://schemas.openxmlformats.org/officeDocument/2006/relationships/hyperlink" Target="https://www.cs.toronto.edu/~kriz/cifar.html" TargetMode="External"/><Relationship Id="rId7" Type="http://schemas.openxmlformats.org/officeDocument/2006/relationships/hyperlink" Target="https://bit.ly/3s2keN4" TargetMode="External"/><Relationship Id="rId12" Type="http://schemas.openxmlformats.org/officeDocument/2006/relationships/hyperlink" Target="https://cs231n.github.io/neural-networks-1/" TargetMode="External"/><Relationship Id="rId2" Type="http://schemas.openxmlformats.org/officeDocument/2006/relationships/hyperlink" Target="https://www.youtube.com/watch?v=aircAruvnKk" TargetMode="External"/><Relationship Id="rId1" Type="http://schemas.openxmlformats.org/officeDocument/2006/relationships/slideLayout" Target="../slideLayouts/slideLayout1.xml"/><Relationship Id="rId6" Type="http://schemas.openxmlformats.org/officeDocument/2006/relationships/hyperlink" Target="https://gtnr.it/3rLFXc3" TargetMode="External"/><Relationship Id="rId11" Type="http://schemas.openxmlformats.org/officeDocument/2006/relationships/hyperlink" Target="https://bit.ly/3CDs8l0" TargetMode="External"/><Relationship Id="rId5" Type="http://schemas.openxmlformats.org/officeDocument/2006/relationships/hyperlink" Target="https://makeavideo.studio/" TargetMode="External"/><Relationship Id="rId10" Type="http://schemas.openxmlformats.org/officeDocument/2006/relationships/hyperlink" Target="https://bit.ly/3S9AuXb" TargetMode="External"/><Relationship Id="rId4" Type="http://schemas.openxmlformats.org/officeDocument/2006/relationships/hyperlink" Target="https://bit.ly/3CgfPL8" TargetMode="External"/><Relationship Id="rId9" Type="http://schemas.openxmlformats.org/officeDocument/2006/relationships/hyperlink" Target="https://bit.ly/3MBain4"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Perceptron" TargetMode="External"/><Relationship Id="rId3" Type="http://schemas.openxmlformats.org/officeDocument/2006/relationships/hyperlink" Target="https://bit.ly/3D6mitS" TargetMode="External"/><Relationship Id="rId7" Type="http://schemas.openxmlformats.org/officeDocument/2006/relationships/hyperlink" Target="https://bit.ly/3TN6fX7" TargetMode="External"/><Relationship Id="rId2" Type="http://schemas.openxmlformats.org/officeDocument/2006/relationships/hyperlink" Target="https://bit.ly/3D7WDB6" TargetMode="External"/><Relationship Id="rId1" Type="http://schemas.openxmlformats.org/officeDocument/2006/relationships/slideLayout" Target="../slideLayouts/slideLayout1.xml"/><Relationship Id="rId6" Type="http://schemas.openxmlformats.org/officeDocument/2006/relationships/hyperlink" Target="https://bit.ly/3MCKR4F" TargetMode="External"/><Relationship Id="rId5" Type="http://schemas.openxmlformats.org/officeDocument/2006/relationships/hyperlink" Target="https://bit.ly/3VMlQbw" TargetMode="External"/><Relationship Id="rId4" Type="http://schemas.openxmlformats.org/officeDocument/2006/relationships/hyperlink" Target="https://bit.ly/3yQOaQ1" TargetMode="External"/><Relationship Id="rId9" Type="http://schemas.openxmlformats.org/officeDocument/2006/relationships/hyperlink" Target="https://www.nvidia.com/en-us/studio/canva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1">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3">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0DB77D73-A8BE-4801-82E2-1CE33E783761}"/>
              </a:ext>
            </a:extLst>
          </p:cNvPr>
          <p:cNvSpPr>
            <a:spLocks noGrp="1"/>
          </p:cNvSpPr>
          <p:nvPr>
            <p:ph type="ctrTitle"/>
          </p:nvPr>
        </p:nvSpPr>
        <p:spPr>
          <a:xfrm>
            <a:off x="7444059" y="1609214"/>
            <a:ext cx="4104065" cy="1306616"/>
          </a:xfrm>
        </p:spPr>
        <p:txBody>
          <a:bodyPr anchor="t">
            <a:normAutofit/>
          </a:bodyPr>
          <a:lstStyle/>
          <a:p>
            <a:pPr>
              <a:spcAft>
                <a:spcPts val="600"/>
              </a:spcAft>
            </a:pPr>
            <a:r>
              <a:rPr lang="tr-TR" sz="2600" b="1" dirty="0">
                <a:solidFill>
                  <a:srgbClr val="00B050"/>
                </a:solidFill>
                <a:latin typeface="+mn-lt"/>
                <a:cs typeface="Times New Roman" panose="02020603050405020304" pitchFamily="18" charset="0"/>
              </a:rPr>
              <a:t>MEM437 – Yapay Sinir Ağları</a:t>
            </a:r>
            <a:br>
              <a:rPr lang="tr-TR" sz="2600" b="1" dirty="0">
                <a:solidFill>
                  <a:srgbClr val="00B050"/>
                </a:solidFill>
                <a:latin typeface="+mn-lt"/>
                <a:cs typeface="Times New Roman" panose="02020603050405020304" pitchFamily="18" charset="0"/>
              </a:rPr>
            </a:br>
            <a:br>
              <a:rPr lang="tr-TR" sz="2600" b="1" dirty="0">
                <a:solidFill>
                  <a:srgbClr val="00B050"/>
                </a:solidFill>
                <a:latin typeface="+mn-lt"/>
                <a:cs typeface="Times New Roman" panose="02020603050405020304" pitchFamily="18" charset="0"/>
              </a:rPr>
            </a:br>
            <a:r>
              <a:rPr lang="tr-TR" sz="2600" b="1" dirty="0">
                <a:solidFill>
                  <a:srgbClr val="00B050"/>
                </a:solidFill>
                <a:latin typeface="+mn-lt"/>
                <a:cs typeface="Times New Roman" panose="02020603050405020304" pitchFamily="18" charset="0"/>
              </a:rPr>
              <a:t>Dr. Ali Tahir Karaşahin</a:t>
            </a:r>
          </a:p>
        </p:txBody>
      </p:sp>
      <p:sp>
        <p:nvSpPr>
          <p:cNvPr id="40"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ate Placeholder 5">
            <a:extLst>
              <a:ext uri="{FF2B5EF4-FFF2-40B4-BE49-F238E27FC236}">
                <a16:creationId xmlns:a16="http://schemas.microsoft.com/office/drawing/2014/main" id="{BEA44C88-619A-4B9B-9793-BBBE7630F6D5}"/>
              </a:ext>
            </a:extLst>
          </p:cNvPr>
          <p:cNvSpPr>
            <a:spLocks noGrp="1"/>
          </p:cNvSpPr>
          <p:nvPr>
            <p:ph type="dt" sz="half" idx="10"/>
          </p:nvPr>
        </p:nvSpPr>
        <p:spPr>
          <a:xfrm>
            <a:off x="640080" y="6223702"/>
            <a:ext cx="2402924" cy="314067"/>
          </a:xfrm>
        </p:spPr>
        <p:txBody>
          <a:bodyPr>
            <a:normAutofit/>
          </a:bodyPr>
          <a:lstStyle/>
          <a:p>
            <a:pPr>
              <a:spcAft>
                <a:spcPts val="600"/>
              </a:spcAft>
            </a:pPr>
            <a:fld id="{85D3C6B8-F5DA-4697-988B-6444E621FF51}" type="datetime1">
              <a:rPr lang="tr-TR" sz="1100">
                <a:solidFill>
                  <a:srgbClr val="FFFFFF"/>
                </a:solidFill>
              </a:rPr>
              <a:pPr>
                <a:spcAft>
                  <a:spcPts val="600"/>
                </a:spcAft>
              </a:pPr>
              <a:t>16.11.2022</a:t>
            </a:fld>
            <a:endParaRPr lang="tr-TR" sz="1100">
              <a:solidFill>
                <a:srgbClr val="FFFFFF"/>
              </a:solidFill>
            </a:endParaRPr>
          </a:p>
        </p:txBody>
      </p:sp>
      <p:sp>
        <p:nvSpPr>
          <p:cNvPr id="7" name="Slide Number Placeholder 6">
            <a:extLst>
              <a:ext uri="{FF2B5EF4-FFF2-40B4-BE49-F238E27FC236}">
                <a16:creationId xmlns:a16="http://schemas.microsoft.com/office/drawing/2014/main" id="{1B5F4B7C-F9C5-4070-A3A8-111182371F54}"/>
              </a:ext>
            </a:extLst>
          </p:cNvPr>
          <p:cNvSpPr>
            <a:spLocks noGrp="1"/>
          </p:cNvSpPr>
          <p:nvPr>
            <p:ph type="sldNum" sz="quarter" idx="12"/>
          </p:nvPr>
        </p:nvSpPr>
        <p:spPr>
          <a:xfrm>
            <a:off x="10825930" y="6223702"/>
            <a:ext cx="570728" cy="314067"/>
          </a:xfrm>
        </p:spPr>
        <p:txBody>
          <a:bodyPr>
            <a:normAutofit/>
          </a:bodyPr>
          <a:lstStyle/>
          <a:p>
            <a:pPr>
              <a:spcAft>
                <a:spcPts val="600"/>
              </a:spcAft>
            </a:pPr>
            <a:fld id="{89A11690-4018-4631-8FAF-5D3B9C61C26D}" type="slidenum">
              <a:rPr lang="tr-TR" sz="1100">
                <a:solidFill>
                  <a:srgbClr val="898989"/>
                </a:solidFill>
              </a:rPr>
              <a:pPr>
                <a:spcAft>
                  <a:spcPts val="600"/>
                </a:spcAft>
              </a:pPr>
              <a:t>1</a:t>
            </a:fld>
            <a:endParaRPr lang="tr-TR" sz="1100">
              <a:solidFill>
                <a:srgbClr val="898989"/>
              </a:solidFill>
            </a:endParaRPr>
          </a:p>
        </p:txBody>
      </p:sp>
      <p:sp>
        <p:nvSpPr>
          <p:cNvPr id="13" name="Başlık 1">
            <a:extLst>
              <a:ext uri="{FF2B5EF4-FFF2-40B4-BE49-F238E27FC236}">
                <a16:creationId xmlns:a16="http://schemas.microsoft.com/office/drawing/2014/main" id="{FD959E5D-DF6C-48CA-BA16-8FD674FCB578}"/>
              </a:ext>
            </a:extLst>
          </p:cNvPr>
          <p:cNvSpPr txBox="1">
            <a:spLocks/>
          </p:cNvSpPr>
          <p:nvPr/>
        </p:nvSpPr>
        <p:spPr>
          <a:xfrm>
            <a:off x="7002829" y="3432048"/>
            <a:ext cx="4986527" cy="1306616"/>
          </a:xfrm>
          <a:prstGeom prst="rect">
            <a:avLst/>
          </a:prstGeom>
          <a:noFill/>
          <a:effectLst>
            <a:glow rad="1816100">
              <a:schemeClr val="accent1">
                <a:alpha val="40000"/>
              </a:schemeClr>
            </a:glow>
          </a:effectLst>
        </p:spPr>
        <p:txBody>
          <a:bodyPr vert="horz" lIns="91440" tIns="45720" rIns="91440" bIns="45720" rtlCol="0" anchor="t">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tr-TR" sz="3100" b="1" dirty="0">
                <a:solidFill>
                  <a:schemeClr val="accent1"/>
                </a:solidFill>
                <a:latin typeface="+mn-lt"/>
                <a:cs typeface="Times New Roman" panose="02020603050405020304" pitchFamily="18" charset="0"/>
              </a:rPr>
              <a:t>Çok Katmanlı </a:t>
            </a:r>
          </a:p>
          <a:p>
            <a:pPr>
              <a:spcAft>
                <a:spcPts val="600"/>
              </a:spcAft>
            </a:pPr>
            <a:r>
              <a:rPr lang="tr-TR" sz="3100" b="1" dirty="0">
                <a:solidFill>
                  <a:schemeClr val="accent1"/>
                </a:solidFill>
                <a:latin typeface="+mn-lt"/>
                <a:cs typeface="Times New Roman" panose="02020603050405020304" pitchFamily="18" charset="0"/>
              </a:rPr>
              <a:t>Yapay Sinir Ağlarında </a:t>
            </a:r>
          </a:p>
          <a:p>
            <a:pPr>
              <a:spcAft>
                <a:spcPts val="600"/>
              </a:spcAft>
            </a:pPr>
            <a:r>
              <a:rPr lang="tr-TR" sz="3100" b="1" dirty="0">
                <a:solidFill>
                  <a:schemeClr val="accent1"/>
                </a:solidFill>
                <a:latin typeface="+mn-lt"/>
                <a:cs typeface="Times New Roman" panose="02020603050405020304" pitchFamily="18" charset="0"/>
              </a:rPr>
              <a:t>İleri ve Geriye Doğru Hesaplama</a:t>
            </a:r>
          </a:p>
        </p:txBody>
      </p:sp>
      <p:pic>
        <p:nvPicPr>
          <p:cNvPr id="11" name="Picture 10" descr="Background pattern&#10;&#10;Description automatically generated">
            <a:extLst>
              <a:ext uri="{FF2B5EF4-FFF2-40B4-BE49-F238E27FC236}">
                <a16:creationId xmlns:a16="http://schemas.microsoft.com/office/drawing/2014/main" id="{519F1E5A-ED07-579A-DB43-A02370528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44" y="1989822"/>
            <a:ext cx="6364224" cy="3577603"/>
          </a:xfrm>
          <a:prstGeom prst="rect">
            <a:avLst/>
          </a:prstGeom>
        </p:spPr>
      </p:pic>
    </p:spTree>
    <p:extLst>
      <p:ext uri="{BB962C8B-B14F-4D97-AF65-F5344CB8AC3E}">
        <p14:creationId xmlns:p14="http://schemas.microsoft.com/office/powerpoint/2010/main" val="80004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ÇKA Modelinin Yapısı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10</a:t>
            </a:fld>
            <a:endParaRPr lang="tr-TR"/>
          </a:p>
        </p:txBody>
      </p:sp>
      <p:grpSp>
        <p:nvGrpSpPr>
          <p:cNvPr id="139" name="Grup 138">
            <a:extLst>
              <a:ext uri="{FF2B5EF4-FFF2-40B4-BE49-F238E27FC236}">
                <a16:creationId xmlns:a16="http://schemas.microsoft.com/office/drawing/2014/main" id="{3F3E2735-BE30-AB7E-4674-BAE30DF3DA0C}"/>
              </a:ext>
            </a:extLst>
          </p:cNvPr>
          <p:cNvGrpSpPr/>
          <p:nvPr/>
        </p:nvGrpSpPr>
        <p:grpSpPr>
          <a:xfrm>
            <a:off x="3149440" y="579140"/>
            <a:ext cx="8748369" cy="4322021"/>
            <a:chOff x="150208" y="1615460"/>
            <a:chExt cx="8748369" cy="4322021"/>
          </a:xfrm>
        </p:grpSpPr>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207801" y="17904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150208" y="268873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2525375" y="196844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1889979" y="163695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1223352" y="196844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7226300" y="196844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7867168" y="17904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1891610" y="254771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1165759" y="287919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2527006" y="196844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2587978" y="5274505"/>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2905676" y="1968445"/>
              <a:ext cx="1364617" cy="3306060"/>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4270293" y="161546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22" name="Alt Başlık 2">
              <a:extLst>
                <a:ext uri="{FF2B5EF4-FFF2-40B4-BE49-F238E27FC236}">
                  <a16:creationId xmlns:a16="http://schemas.microsoft.com/office/drawing/2014/main" id="{9DA1826C-81F0-EB36-7603-81D0345D066F}"/>
                </a:ext>
              </a:extLst>
            </p:cNvPr>
            <p:cNvSpPr txBox="1">
              <a:spLocks/>
            </p:cNvSpPr>
            <p:nvPr/>
          </p:nvSpPr>
          <p:spPr>
            <a:xfrm>
              <a:off x="150208" y="4353143"/>
              <a:ext cx="1091015"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N</a:t>
              </a:r>
            </a:p>
          </p:txBody>
        </p:sp>
        <p:sp>
          <p:nvSpPr>
            <p:cNvPr id="23" name="Oval 22">
              <a:extLst>
                <a:ext uri="{FF2B5EF4-FFF2-40B4-BE49-F238E27FC236}">
                  <a16:creationId xmlns:a16="http://schemas.microsoft.com/office/drawing/2014/main" id="{F76BCF55-2DFD-EC00-C632-5526480D5E93}"/>
                </a:ext>
              </a:extLst>
            </p:cNvPr>
            <p:cNvSpPr/>
            <p:nvPr/>
          </p:nvSpPr>
          <p:spPr>
            <a:xfrm>
              <a:off x="1889979" y="4221628"/>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4" name="Düz Ok Bağlayıcısı 23">
              <a:extLst>
                <a:ext uri="{FF2B5EF4-FFF2-40B4-BE49-F238E27FC236}">
                  <a16:creationId xmlns:a16="http://schemas.microsoft.com/office/drawing/2014/main" id="{627B5B81-6F41-A60E-2CDC-161EFCF9DA7D}"/>
                </a:ext>
              </a:extLst>
            </p:cNvPr>
            <p:cNvCxnSpPr>
              <a:cxnSpLocks/>
              <a:stCxn id="22" idx="3"/>
              <a:endCxn id="23" idx="2"/>
            </p:cNvCxnSpPr>
            <p:nvPr/>
          </p:nvCxnSpPr>
          <p:spPr>
            <a:xfrm>
              <a:off x="1241223" y="4543605"/>
              <a:ext cx="648756" cy="9511"/>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6" name="Düz Ok Bağlayıcısı 25">
              <a:extLst>
                <a:ext uri="{FF2B5EF4-FFF2-40B4-BE49-F238E27FC236}">
                  <a16:creationId xmlns:a16="http://schemas.microsoft.com/office/drawing/2014/main" id="{AC0C5906-2BED-0CD5-85EB-8900ACB5B946}"/>
                </a:ext>
              </a:extLst>
            </p:cNvPr>
            <p:cNvCxnSpPr>
              <a:cxnSpLocks/>
              <a:stCxn id="23" idx="6"/>
              <a:endCxn id="12" idx="2"/>
            </p:cNvCxnSpPr>
            <p:nvPr/>
          </p:nvCxnSpPr>
          <p:spPr>
            <a:xfrm flipV="1">
              <a:off x="2525375" y="1968445"/>
              <a:ext cx="1744918" cy="258467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2" name="Oval 31">
              <a:extLst>
                <a:ext uri="{FF2B5EF4-FFF2-40B4-BE49-F238E27FC236}">
                  <a16:creationId xmlns:a16="http://schemas.microsoft.com/office/drawing/2014/main" id="{127AEA95-27DE-E022-E015-4D69993DC651}"/>
                </a:ext>
              </a:extLst>
            </p:cNvPr>
            <p:cNvSpPr/>
            <p:nvPr/>
          </p:nvSpPr>
          <p:spPr>
            <a:xfrm>
              <a:off x="4290212" y="251939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3" name="Oval 32">
              <a:extLst>
                <a:ext uri="{FF2B5EF4-FFF2-40B4-BE49-F238E27FC236}">
                  <a16:creationId xmlns:a16="http://schemas.microsoft.com/office/drawing/2014/main" id="{2AD4DB38-9F7A-8C07-9700-9DDBB9370E5C}"/>
                </a:ext>
              </a:extLst>
            </p:cNvPr>
            <p:cNvSpPr/>
            <p:nvPr/>
          </p:nvSpPr>
          <p:spPr>
            <a:xfrm>
              <a:off x="4256664" y="3985619"/>
              <a:ext cx="813348" cy="6629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6468590" y="165242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8" name="Oval 37">
              <a:extLst>
                <a:ext uri="{FF2B5EF4-FFF2-40B4-BE49-F238E27FC236}">
                  <a16:creationId xmlns:a16="http://schemas.microsoft.com/office/drawing/2014/main" id="{485807CC-C505-7781-5B7B-71FAB7515623}"/>
                </a:ext>
              </a:extLst>
            </p:cNvPr>
            <p:cNvSpPr/>
            <p:nvPr/>
          </p:nvSpPr>
          <p:spPr>
            <a:xfrm>
              <a:off x="6468590" y="2559770"/>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9" name="Oval 38">
              <a:extLst>
                <a:ext uri="{FF2B5EF4-FFF2-40B4-BE49-F238E27FC236}">
                  <a16:creationId xmlns:a16="http://schemas.microsoft.com/office/drawing/2014/main" id="{83D7E1F2-25CA-51E6-DE6F-C11355CCE560}"/>
                </a:ext>
              </a:extLst>
            </p:cNvPr>
            <p:cNvSpPr/>
            <p:nvPr/>
          </p:nvSpPr>
          <p:spPr>
            <a:xfrm>
              <a:off x="6468590" y="379705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5083699" y="196844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2525375" y="196844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8" name="Düz Ok Bağlayıcısı 57">
              <a:extLst>
                <a:ext uri="{FF2B5EF4-FFF2-40B4-BE49-F238E27FC236}">
                  <a16:creationId xmlns:a16="http://schemas.microsoft.com/office/drawing/2014/main" id="{D0F8BC2F-85DE-27BF-910D-930AAD4AD725}"/>
                </a:ext>
              </a:extLst>
            </p:cNvPr>
            <p:cNvCxnSpPr>
              <a:cxnSpLocks/>
              <a:stCxn id="13" idx="6"/>
              <a:endCxn id="33" idx="2"/>
            </p:cNvCxnSpPr>
            <p:nvPr/>
          </p:nvCxnSpPr>
          <p:spPr>
            <a:xfrm>
              <a:off x="2525375" y="1968445"/>
              <a:ext cx="1731289" cy="234866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2527006" y="287238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9" name="Düz Ok Bağlayıcısı 68">
              <a:extLst>
                <a:ext uri="{FF2B5EF4-FFF2-40B4-BE49-F238E27FC236}">
                  <a16:creationId xmlns:a16="http://schemas.microsoft.com/office/drawing/2014/main" id="{3DBAED4F-F6E5-D5EF-7CF5-A9FFB5BF18B3}"/>
                </a:ext>
              </a:extLst>
            </p:cNvPr>
            <p:cNvCxnSpPr>
              <a:cxnSpLocks/>
              <a:stCxn id="19" idx="6"/>
              <a:endCxn id="33" idx="2"/>
            </p:cNvCxnSpPr>
            <p:nvPr/>
          </p:nvCxnSpPr>
          <p:spPr>
            <a:xfrm>
              <a:off x="2527006" y="2879198"/>
              <a:ext cx="1729658" cy="143791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2" name="Düz Ok Bağlayıcısı 71">
              <a:extLst>
                <a:ext uri="{FF2B5EF4-FFF2-40B4-BE49-F238E27FC236}">
                  <a16:creationId xmlns:a16="http://schemas.microsoft.com/office/drawing/2014/main" id="{AFB5572A-4546-A3BC-2115-3043659A7626}"/>
                </a:ext>
              </a:extLst>
            </p:cNvPr>
            <p:cNvCxnSpPr>
              <a:cxnSpLocks/>
              <a:stCxn id="23" idx="6"/>
              <a:endCxn id="32" idx="2"/>
            </p:cNvCxnSpPr>
            <p:nvPr/>
          </p:nvCxnSpPr>
          <p:spPr>
            <a:xfrm flipV="1">
              <a:off x="2525375" y="2872381"/>
              <a:ext cx="1764837" cy="1680735"/>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5" name="Düz Ok Bağlayıcısı 74">
              <a:extLst>
                <a:ext uri="{FF2B5EF4-FFF2-40B4-BE49-F238E27FC236}">
                  <a16:creationId xmlns:a16="http://schemas.microsoft.com/office/drawing/2014/main" id="{E58B3003-77F5-EB05-0B42-0F4612CD086D}"/>
                </a:ext>
              </a:extLst>
            </p:cNvPr>
            <p:cNvCxnSpPr>
              <a:cxnSpLocks/>
              <a:stCxn id="23" idx="6"/>
              <a:endCxn id="33" idx="2"/>
            </p:cNvCxnSpPr>
            <p:nvPr/>
          </p:nvCxnSpPr>
          <p:spPr>
            <a:xfrm flipV="1">
              <a:off x="2525375" y="4317108"/>
              <a:ext cx="1731289" cy="23600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5063780" y="196844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1" name="Düz Ok Bağlayıcısı 80">
              <a:extLst>
                <a:ext uri="{FF2B5EF4-FFF2-40B4-BE49-F238E27FC236}">
                  <a16:creationId xmlns:a16="http://schemas.microsoft.com/office/drawing/2014/main" id="{54A6CF41-F3A9-1E5C-1674-B573D574D183}"/>
                </a:ext>
              </a:extLst>
            </p:cNvPr>
            <p:cNvCxnSpPr>
              <a:cxnSpLocks/>
              <a:stCxn id="12" idx="6"/>
              <a:endCxn id="38" idx="2"/>
            </p:cNvCxnSpPr>
            <p:nvPr/>
          </p:nvCxnSpPr>
          <p:spPr>
            <a:xfrm>
              <a:off x="5063780" y="1968445"/>
              <a:ext cx="1404810" cy="90734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4" name="Düz Ok Bağlayıcısı 83">
              <a:extLst>
                <a:ext uri="{FF2B5EF4-FFF2-40B4-BE49-F238E27FC236}">
                  <a16:creationId xmlns:a16="http://schemas.microsoft.com/office/drawing/2014/main" id="{6167FB71-3568-8F7A-5E81-D24D77F34E79}"/>
                </a:ext>
              </a:extLst>
            </p:cNvPr>
            <p:cNvCxnSpPr>
              <a:cxnSpLocks/>
              <a:stCxn id="12" idx="6"/>
              <a:endCxn id="39" idx="2"/>
            </p:cNvCxnSpPr>
            <p:nvPr/>
          </p:nvCxnSpPr>
          <p:spPr>
            <a:xfrm>
              <a:off x="5063780" y="1968445"/>
              <a:ext cx="1404810" cy="2144629"/>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9" name="Düz Ok Bağlayıcısı 88">
              <a:extLst>
                <a:ext uri="{FF2B5EF4-FFF2-40B4-BE49-F238E27FC236}">
                  <a16:creationId xmlns:a16="http://schemas.microsoft.com/office/drawing/2014/main" id="{3B7F6353-0718-C9D3-2901-0C7CD6008945}"/>
                </a:ext>
              </a:extLst>
            </p:cNvPr>
            <p:cNvCxnSpPr>
              <a:cxnSpLocks/>
              <a:stCxn id="32" idx="6"/>
              <a:endCxn id="38" idx="2"/>
            </p:cNvCxnSpPr>
            <p:nvPr/>
          </p:nvCxnSpPr>
          <p:spPr>
            <a:xfrm>
              <a:off x="5083699" y="2872381"/>
              <a:ext cx="1384891" cy="340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2" name="Düz Ok Bağlayıcısı 91">
              <a:extLst>
                <a:ext uri="{FF2B5EF4-FFF2-40B4-BE49-F238E27FC236}">
                  <a16:creationId xmlns:a16="http://schemas.microsoft.com/office/drawing/2014/main" id="{927434CD-6E97-B7DA-1F39-BC1D0A332831}"/>
                </a:ext>
              </a:extLst>
            </p:cNvPr>
            <p:cNvCxnSpPr>
              <a:cxnSpLocks/>
              <a:stCxn id="32" idx="6"/>
              <a:endCxn id="39" idx="2"/>
            </p:cNvCxnSpPr>
            <p:nvPr/>
          </p:nvCxnSpPr>
          <p:spPr>
            <a:xfrm>
              <a:off x="5083699" y="2872381"/>
              <a:ext cx="1384891" cy="124069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5" name="Düz Ok Bağlayıcısı 94">
              <a:extLst>
                <a:ext uri="{FF2B5EF4-FFF2-40B4-BE49-F238E27FC236}">
                  <a16:creationId xmlns:a16="http://schemas.microsoft.com/office/drawing/2014/main" id="{4930DA44-D956-05FC-A601-C293768CAEF3}"/>
                </a:ext>
              </a:extLst>
            </p:cNvPr>
            <p:cNvCxnSpPr>
              <a:cxnSpLocks/>
              <a:stCxn id="33" idx="6"/>
              <a:endCxn id="35" idx="2"/>
            </p:cNvCxnSpPr>
            <p:nvPr/>
          </p:nvCxnSpPr>
          <p:spPr>
            <a:xfrm flipV="1">
              <a:off x="5070012" y="1968444"/>
              <a:ext cx="1398578" cy="234866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8" name="Düz Ok Bağlayıcısı 97">
              <a:extLst>
                <a:ext uri="{FF2B5EF4-FFF2-40B4-BE49-F238E27FC236}">
                  <a16:creationId xmlns:a16="http://schemas.microsoft.com/office/drawing/2014/main" id="{1C7643B1-2390-A1E2-6131-B557A989045A}"/>
                </a:ext>
              </a:extLst>
            </p:cNvPr>
            <p:cNvCxnSpPr>
              <a:cxnSpLocks/>
              <a:stCxn id="33" idx="6"/>
              <a:endCxn id="38" idx="2"/>
            </p:cNvCxnSpPr>
            <p:nvPr/>
          </p:nvCxnSpPr>
          <p:spPr>
            <a:xfrm flipV="1">
              <a:off x="5070012" y="2875789"/>
              <a:ext cx="1398578" cy="1441319"/>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01" name="Düz Ok Bağlayıcısı 100">
              <a:extLst>
                <a:ext uri="{FF2B5EF4-FFF2-40B4-BE49-F238E27FC236}">
                  <a16:creationId xmlns:a16="http://schemas.microsoft.com/office/drawing/2014/main" id="{9132F6D1-2B94-2A91-A8AB-CA8F87120829}"/>
                </a:ext>
              </a:extLst>
            </p:cNvPr>
            <p:cNvCxnSpPr>
              <a:cxnSpLocks/>
              <a:stCxn id="33" idx="6"/>
              <a:endCxn id="39" idx="2"/>
            </p:cNvCxnSpPr>
            <p:nvPr/>
          </p:nvCxnSpPr>
          <p:spPr>
            <a:xfrm flipV="1">
              <a:off x="5070012" y="4113074"/>
              <a:ext cx="1398578" cy="20403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08" name="Düz Ok Bağlayıcısı 107">
              <a:extLst>
                <a:ext uri="{FF2B5EF4-FFF2-40B4-BE49-F238E27FC236}">
                  <a16:creationId xmlns:a16="http://schemas.microsoft.com/office/drawing/2014/main" id="{AA625C10-6E55-9955-C6C1-AFD6C6641C76}"/>
                </a:ext>
              </a:extLst>
            </p:cNvPr>
            <p:cNvCxnSpPr>
              <a:cxnSpLocks/>
              <a:endCxn id="109" idx="1"/>
            </p:cNvCxnSpPr>
            <p:nvPr/>
          </p:nvCxnSpPr>
          <p:spPr>
            <a:xfrm>
              <a:off x="7226300" y="287653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09" name="Alt Başlık 2">
              <a:extLst>
                <a:ext uri="{FF2B5EF4-FFF2-40B4-BE49-F238E27FC236}">
                  <a16:creationId xmlns:a16="http://schemas.microsoft.com/office/drawing/2014/main" id="{3C9B9248-9DCA-F199-F6DD-03A39410B827}"/>
                </a:ext>
              </a:extLst>
            </p:cNvPr>
            <p:cNvSpPr txBox="1">
              <a:spLocks/>
            </p:cNvSpPr>
            <p:nvPr/>
          </p:nvSpPr>
          <p:spPr>
            <a:xfrm>
              <a:off x="7867168" y="269850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2</a:t>
              </a:r>
            </a:p>
          </p:txBody>
        </p:sp>
        <p:cxnSp>
          <p:nvCxnSpPr>
            <p:cNvPr id="110" name="Düz Ok Bağlayıcısı 109">
              <a:extLst>
                <a:ext uri="{FF2B5EF4-FFF2-40B4-BE49-F238E27FC236}">
                  <a16:creationId xmlns:a16="http://schemas.microsoft.com/office/drawing/2014/main" id="{36BBB266-E0AD-26D8-D357-C80A4F5B4184}"/>
                </a:ext>
              </a:extLst>
            </p:cNvPr>
            <p:cNvCxnSpPr>
              <a:cxnSpLocks/>
              <a:stCxn id="39" idx="6"/>
              <a:endCxn id="111" idx="1"/>
            </p:cNvCxnSpPr>
            <p:nvPr/>
          </p:nvCxnSpPr>
          <p:spPr>
            <a:xfrm>
              <a:off x="7226300" y="4113074"/>
              <a:ext cx="656726"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11" name="Alt Başlık 2">
              <a:extLst>
                <a:ext uri="{FF2B5EF4-FFF2-40B4-BE49-F238E27FC236}">
                  <a16:creationId xmlns:a16="http://schemas.microsoft.com/office/drawing/2014/main" id="{2B4F86AF-F8B6-97F7-E55D-0710CFE7F3B8}"/>
                </a:ext>
              </a:extLst>
            </p:cNvPr>
            <p:cNvSpPr txBox="1">
              <a:spLocks/>
            </p:cNvSpPr>
            <p:nvPr/>
          </p:nvSpPr>
          <p:spPr>
            <a:xfrm>
              <a:off x="7883026" y="39226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N</a:t>
              </a:r>
            </a:p>
          </p:txBody>
        </p:sp>
        <p:cxnSp>
          <p:nvCxnSpPr>
            <p:cNvPr id="114" name="Düz Bağlayıcı 113">
              <a:extLst>
                <a:ext uri="{FF2B5EF4-FFF2-40B4-BE49-F238E27FC236}">
                  <a16:creationId xmlns:a16="http://schemas.microsoft.com/office/drawing/2014/main" id="{AF2D5803-A293-9D89-571A-E01F3727A327}"/>
                </a:ext>
              </a:extLst>
            </p:cNvPr>
            <p:cNvCxnSpPr/>
            <p:nvPr/>
          </p:nvCxnSpPr>
          <p:spPr>
            <a:xfrm>
              <a:off x="2231355" y="3361191"/>
              <a:ext cx="0" cy="79262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Düz Bağlayıcı 114">
              <a:extLst>
                <a:ext uri="{FF2B5EF4-FFF2-40B4-BE49-F238E27FC236}">
                  <a16:creationId xmlns:a16="http://schemas.microsoft.com/office/drawing/2014/main" id="{714ABB30-FDA9-B2DB-213B-9979B83453C9}"/>
                </a:ext>
              </a:extLst>
            </p:cNvPr>
            <p:cNvCxnSpPr>
              <a:cxnSpLocks/>
            </p:cNvCxnSpPr>
            <p:nvPr/>
          </p:nvCxnSpPr>
          <p:spPr>
            <a:xfrm>
              <a:off x="4688043" y="3320446"/>
              <a:ext cx="0" cy="476609"/>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Düz Bağlayıcı 116">
              <a:extLst>
                <a:ext uri="{FF2B5EF4-FFF2-40B4-BE49-F238E27FC236}">
                  <a16:creationId xmlns:a16="http://schemas.microsoft.com/office/drawing/2014/main" id="{D48ED14E-F4DB-3D80-A875-B1D0FA6AADA4}"/>
                </a:ext>
              </a:extLst>
            </p:cNvPr>
            <p:cNvCxnSpPr>
              <a:cxnSpLocks/>
            </p:cNvCxnSpPr>
            <p:nvPr/>
          </p:nvCxnSpPr>
          <p:spPr>
            <a:xfrm>
              <a:off x="6864315" y="3320446"/>
              <a:ext cx="0" cy="476609"/>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2905676" y="2872381"/>
              <a:ext cx="1384536" cy="2402124"/>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26" name="Düz Ok Bağlayıcısı 125">
              <a:extLst>
                <a:ext uri="{FF2B5EF4-FFF2-40B4-BE49-F238E27FC236}">
                  <a16:creationId xmlns:a16="http://schemas.microsoft.com/office/drawing/2014/main" id="{D9360E19-6630-A673-2544-39DB328D2FA0}"/>
                </a:ext>
              </a:extLst>
            </p:cNvPr>
            <p:cNvCxnSpPr>
              <a:cxnSpLocks/>
              <a:stCxn id="36" idx="0"/>
              <a:endCxn id="33" idx="2"/>
            </p:cNvCxnSpPr>
            <p:nvPr/>
          </p:nvCxnSpPr>
          <p:spPr>
            <a:xfrm flipV="1">
              <a:off x="2905676" y="4317108"/>
              <a:ext cx="1350988" cy="957397"/>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5191159" y="5274505"/>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5508857" y="1968444"/>
              <a:ext cx="959733" cy="3306061"/>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33" name="Düz Ok Bağlayıcısı 132">
              <a:extLst>
                <a:ext uri="{FF2B5EF4-FFF2-40B4-BE49-F238E27FC236}">
                  <a16:creationId xmlns:a16="http://schemas.microsoft.com/office/drawing/2014/main" id="{6796E578-66D7-BD16-689E-AA97F32135D8}"/>
                </a:ext>
              </a:extLst>
            </p:cNvPr>
            <p:cNvCxnSpPr>
              <a:cxnSpLocks/>
              <a:stCxn id="129" idx="0"/>
              <a:endCxn id="38" idx="2"/>
            </p:cNvCxnSpPr>
            <p:nvPr/>
          </p:nvCxnSpPr>
          <p:spPr>
            <a:xfrm flipV="1">
              <a:off x="5508857" y="2875789"/>
              <a:ext cx="959733" cy="2398716"/>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36" name="Düz Ok Bağlayıcısı 135">
              <a:extLst>
                <a:ext uri="{FF2B5EF4-FFF2-40B4-BE49-F238E27FC236}">
                  <a16:creationId xmlns:a16="http://schemas.microsoft.com/office/drawing/2014/main" id="{CE5E64FF-9114-DD3A-DA27-DFB5C6D5A47F}"/>
                </a:ext>
              </a:extLst>
            </p:cNvPr>
            <p:cNvCxnSpPr>
              <a:cxnSpLocks/>
              <a:stCxn id="129" idx="0"/>
              <a:endCxn id="39" idx="2"/>
            </p:cNvCxnSpPr>
            <p:nvPr/>
          </p:nvCxnSpPr>
          <p:spPr>
            <a:xfrm flipV="1">
              <a:off x="5508857" y="4113074"/>
              <a:ext cx="959733" cy="1161431"/>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grpSp>
      <p:sp>
        <p:nvSpPr>
          <p:cNvPr id="140" name="Alt Başlık 2">
            <a:extLst>
              <a:ext uri="{FF2B5EF4-FFF2-40B4-BE49-F238E27FC236}">
                <a16:creationId xmlns:a16="http://schemas.microsoft.com/office/drawing/2014/main" id="{5DD3E473-D4D0-7BA7-B15C-6B4A89FE08E3}"/>
              </a:ext>
            </a:extLst>
          </p:cNvPr>
          <p:cNvSpPr txBox="1">
            <a:spLocks/>
          </p:cNvSpPr>
          <p:nvPr/>
        </p:nvSpPr>
        <p:spPr>
          <a:xfrm>
            <a:off x="0" y="5152623"/>
            <a:ext cx="12192000" cy="1054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Çıktı Katmanı: </a:t>
            </a:r>
            <a:r>
              <a:rPr lang="tr-TR" dirty="0"/>
              <a:t>Ara katmanın çıktısı, son katman olan çıktının girdisi şeklindedir. Ara katmanda olduğu gibi bir önceki katmandan gelen bilgi önce NET değerine dönüştürülür. Proses elemanı için belirlenen aktivasyon fonksiyonu ile ağın Çıktı değerine dönüştürülmektedir.</a:t>
            </a:r>
          </a:p>
        </p:txBody>
      </p:sp>
    </p:spTree>
    <p:extLst>
      <p:ext uri="{BB962C8B-B14F-4D97-AF65-F5344CB8AC3E}">
        <p14:creationId xmlns:p14="http://schemas.microsoft.com/office/powerpoint/2010/main" val="9920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500"/>
                                        <p:tgtEl>
                                          <p:spTgt spid="1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ÇKA - Öğrenme Algoritması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11</a:t>
            </a:fld>
            <a:endParaRPr lang="tr-TR"/>
          </a:p>
        </p:txBody>
      </p:sp>
      <mc:AlternateContent xmlns:mc="http://schemas.openxmlformats.org/markup-compatibility/2006" xmlns:a14="http://schemas.microsoft.com/office/drawing/2010/main">
        <mc:Choice Requires="a14">
          <p:sp>
            <p:nvSpPr>
              <p:cNvPr id="12" name="Alt Başlık 2">
                <a:extLst>
                  <a:ext uri="{FF2B5EF4-FFF2-40B4-BE49-F238E27FC236}">
                    <a16:creationId xmlns:a16="http://schemas.microsoft.com/office/drawing/2014/main" id="{1923475F-A03E-24DB-A4D1-283DB8AC24F6}"/>
                  </a:ext>
                </a:extLst>
              </p:cNvPr>
              <p:cNvSpPr txBox="1">
                <a:spLocks/>
              </p:cNvSpPr>
              <p:nvPr/>
            </p:nvSpPr>
            <p:spPr>
              <a:xfrm>
                <a:off x="0" y="4047091"/>
                <a:ext cx="11843657" cy="14758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1.Aşama: </a:t>
                </a:r>
                <a14:m>
                  <m:oMath xmlns:m="http://schemas.openxmlformats.org/officeDocument/2006/math">
                    <m:r>
                      <a:rPr lang="tr-TR" b="0" i="1" smtClean="0">
                        <a:latin typeface="Cambria Math" panose="02040503050406030204" pitchFamily="18" charset="0"/>
                      </a:rPr>
                      <m:t>𝑖𝑙𝑒𝑟𝑖𝑦𝑒</m:t>
                    </m:r>
                    <m:r>
                      <a:rPr lang="tr-TR" b="0" i="1" smtClean="0">
                        <a:latin typeface="Cambria Math" panose="02040503050406030204" pitchFamily="18" charset="0"/>
                      </a:rPr>
                      <m:t> </m:t>
                    </m:r>
                    <m:r>
                      <a:rPr lang="tr-TR" b="0" i="1" smtClean="0">
                        <a:latin typeface="Cambria Math" panose="02040503050406030204" pitchFamily="18" charset="0"/>
                      </a:rPr>
                      <m:t>𝑑𝑜</m:t>
                    </m:r>
                    <m:r>
                      <a:rPr lang="tr-TR" b="0" i="1" smtClean="0">
                        <a:latin typeface="Cambria Math" panose="02040503050406030204" pitchFamily="18" charset="0"/>
                      </a:rPr>
                      <m:t>ğ</m:t>
                    </m:r>
                    <m:r>
                      <a:rPr lang="tr-TR" b="0" i="1" smtClean="0">
                        <a:latin typeface="Cambria Math" panose="02040503050406030204" pitchFamily="18" charset="0"/>
                      </a:rPr>
                      <m:t>𝑟𝑢</m:t>
                    </m:r>
                    <m:r>
                      <a:rPr lang="tr-TR" b="0" i="1" smtClean="0">
                        <a:latin typeface="Cambria Math" panose="02040503050406030204" pitchFamily="18" charset="0"/>
                      </a:rPr>
                      <m:t> </m:t>
                    </m:r>
                    <m:r>
                      <a:rPr lang="tr-TR" b="0" i="1" smtClean="0">
                        <a:latin typeface="Cambria Math" panose="02040503050406030204" pitchFamily="18" charset="0"/>
                      </a:rPr>
                      <m:t>h𝑒𝑠𝑎𝑝𝑙𝑎𝑚𝑎</m:t>
                    </m:r>
                    <m:r>
                      <a:rPr lang="tr-TR" b="0" i="1" smtClean="0">
                        <a:latin typeface="Cambria Math" panose="02040503050406030204" pitchFamily="18" charset="0"/>
                      </a:rPr>
                      <m:t>:</m:t>
                    </m:r>
                    <m:r>
                      <a:rPr lang="tr-TR" b="0" i="1" smtClean="0">
                        <a:latin typeface="Cambria Math" panose="02040503050406030204" pitchFamily="18" charset="0"/>
                      </a:rPr>
                      <m:t>𝐴</m:t>
                    </m:r>
                    <m:r>
                      <a:rPr lang="tr-TR" b="0" i="1" smtClean="0">
                        <a:latin typeface="Cambria Math" panose="02040503050406030204" pitchFamily="18" charset="0"/>
                      </a:rPr>
                      <m:t>ğ</m:t>
                    </m:r>
                    <m:r>
                      <a:rPr lang="tr-TR" b="0" i="1" smtClean="0">
                        <a:latin typeface="Cambria Math" panose="02040503050406030204" pitchFamily="18" charset="0"/>
                      </a:rPr>
                      <m:t>𝚤𝑛</m:t>
                    </m:r>
                    <m:r>
                      <a:rPr lang="tr-TR" b="0" i="1" smtClean="0">
                        <a:latin typeface="Cambria Math" panose="02040503050406030204" pitchFamily="18" charset="0"/>
                      </a:rPr>
                      <m:t> ç</m:t>
                    </m:r>
                    <m:r>
                      <a:rPr lang="tr-TR" b="0" i="1" smtClean="0">
                        <a:latin typeface="Cambria Math" panose="02040503050406030204" pitchFamily="18" charset="0"/>
                      </a:rPr>
                      <m:t>𝚤𝑘𝑡𝚤𝑠𝚤𝑛𝚤𝑛</m:t>
                    </m:r>
                    <m:r>
                      <a:rPr lang="tr-TR" b="0" i="1" smtClean="0">
                        <a:latin typeface="Cambria Math" panose="02040503050406030204" pitchFamily="18" charset="0"/>
                      </a:rPr>
                      <m:t> </m:t>
                    </m:r>
                    <m:r>
                      <a:rPr lang="tr-TR" b="0" i="1" smtClean="0">
                        <a:latin typeface="Cambria Math" panose="02040503050406030204" pitchFamily="18" charset="0"/>
                      </a:rPr>
                      <m:t>h𝑒𝑠𝑎𝑝𝑙𝑎𝑛𝑚𝑎𝑠𝚤</m:t>
                    </m:r>
                    <m:r>
                      <a:rPr lang="tr-TR" b="0" i="1" smtClean="0">
                        <a:latin typeface="Cambria Math" panose="02040503050406030204" pitchFamily="18" charset="0"/>
                      </a:rPr>
                      <m:t> </m:t>
                    </m:r>
                    <m:r>
                      <a:rPr lang="tr-TR" b="0" i="1" smtClean="0">
                        <a:latin typeface="Cambria Math" panose="02040503050406030204" pitchFamily="18" charset="0"/>
                      </a:rPr>
                      <m:t>𝑔𝑒𝑟</m:t>
                    </m:r>
                    <m:r>
                      <a:rPr lang="tr-TR" b="0" i="1" smtClean="0">
                        <a:latin typeface="Cambria Math" panose="02040503050406030204" pitchFamily="18" charset="0"/>
                      </a:rPr>
                      <m:t>ç</m:t>
                    </m:r>
                    <m:r>
                      <a:rPr lang="tr-TR" b="0" i="1" smtClean="0">
                        <a:latin typeface="Cambria Math" panose="02040503050406030204" pitchFamily="18" charset="0"/>
                      </a:rPr>
                      <m:t>𝑒𝑘𝑙𝑒</m:t>
                    </m:r>
                    <m:r>
                      <a:rPr lang="tr-TR" b="0" i="1" smtClean="0">
                        <a:latin typeface="Cambria Math" panose="02040503050406030204" pitchFamily="18" charset="0"/>
                      </a:rPr>
                      <m:t>ş</m:t>
                    </m:r>
                    <m:r>
                      <a:rPr lang="tr-TR" b="0" i="1" smtClean="0">
                        <a:latin typeface="Cambria Math" panose="02040503050406030204" pitchFamily="18" charset="0"/>
                      </a:rPr>
                      <m:t>𝑡𝑖𝑟𝑖𝑙𝑖𝑟</m:t>
                    </m:r>
                  </m:oMath>
                </a14:m>
                <a:r>
                  <a:rPr lang="tr-TR" b="0" dirty="0"/>
                  <a:t>.</a:t>
                </a:r>
              </a:p>
              <a:p>
                <a:pPr marL="342900" indent="-342900" algn="l">
                  <a:buFont typeface="Calibri" panose="020F0502020204030204" pitchFamily="34" charset="0"/>
                  <a:buChar char="∞"/>
                </a:pPr>
                <a:endParaRPr lang="tr-TR" b="0" dirty="0"/>
              </a:p>
              <a:p>
                <a:pPr marL="342900" indent="-342900" algn="l">
                  <a:buFont typeface="Calibri" panose="020F0502020204030204" pitchFamily="34" charset="0"/>
                  <a:buChar char="∞"/>
                </a:pPr>
                <a:r>
                  <a:rPr lang="tr-TR" b="1" dirty="0"/>
                  <a:t>2.Aşama: </a:t>
                </a:r>
                <a14:m>
                  <m:oMath xmlns:m="http://schemas.openxmlformats.org/officeDocument/2006/math">
                    <m:r>
                      <a:rPr lang="tr-TR" b="0" i="1" smtClean="0">
                        <a:latin typeface="Cambria Math" panose="02040503050406030204" pitchFamily="18" charset="0"/>
                      </a:rPr>
                      <m:t>𝑔𝑒𝑟𝑖𝑦𝑒</m:t>
                    </m:r>
                    <m:r>
                      <a:rPr lang="tr-TR" b="0" i="1" smtClean="0">
                        <a:latin typeface="Cambria Math" panose="02040503050406030204" pitchFamily="18" charset="0"/>
                      </a:rPr>
                      <m:t> </m:t>
                    </m:r>
                    <m:r>
                      <a:rPr lang="tr-TR" b="0" i="1" smtClean="0">
                        <a:latin typeface="Cambria Math" panose="02040503050406030204" pitchFamily="18" charset="0"/>
                      </a:rPr>
                      <m:t>𝑑𝑜</m:t>
                    </m:r>
                    <m:r>
                      <a:rPr lang="tr-TR" b="0" i="1" smtClean="0">
                        <a:latin typeface="Cambria Math" panose="02040503050406030204" pitchFamily="18" charset="0"/>
                      </a:rPr>
                      <m:t>ğ</m:t>
                    </m:r>
                    <m:r>
                      <a:rPr lang="tr-TR" b="0" i="1" smtClean="0">
                        <a:latin typeface="Cambria Math" panose="02040503050406030204" pitchFamily="18" charset="0"/>
                      </a:rPr>
                      <m:t>𝑟𝑢</m:t>
                    </m:r>
                    <m:r>
                      <a:rPr lang="tr-TR" b="0" i="1" smtClean="0">
                        <a:latin typeface="Cambria Math" panose="02040503050406030204" pitchFamily="18" charset="0"/>
                      </a:rPr>
                      <m:t> </m:t>
                    </m:r>
                    <m:r>
                      <a:rPr lang="tr-TR" b="0" i="1" smtClean="0">
                        <a:latin typeface="Cambria Math" panose="02040503050406030204" pitchFamily="18" charset="0"/>
                      </a:rPr>
                      <m:t>h𝑒𝑠𝑎𝑝𝑙𝑎𝑚𝑎</m:t>
                    </m:r>
                    <m:r>
                      <a:rPr lang="tr-TR" b="0" i="1" smtClean="0">
                        <a:latin typeface="Cambria Math" panose="02040503050406030204" pitchFamily="18" charset="0"/>
                      </a:rPr>
                      <m:t>:</m:t>
                    </m:r>
                    <m:r>
                      <a:rPr lang="tr-TR" b="0" i="1" smtClean="0">
                        <a:latin typeface="Cambria Math" panose="02040503050406030204" pitchFamily="18" charset="0"/>
                      </a:rPr>
                      <m:t>𝐴</m:t>
                    </m:r>
                    <m:r>
                      <a:rPr lang="tr-TR" b="0" i="1" smtClean="0">
                        <a:latin typeface="Cambria Math" panose="02040503050406030204" pitchFamily="18" charset="0"/>
                      </a:rPr>
                      <m:t>ğ</m:t>
                    </m:r>
                    <m:r>
                      <a:rPr lang="tr-TR" b="0" i="1" smtClean="0">
                        <a:latin typeface="Cambria Math" panose="02040503050406030204" pitchFamily="18" charset="0"/>
                      </a:rPr>
                      <m:t>𝚤𝑟𝑙𝚤𝑘𝑙𝑎𝑟𝚤𝑛</m:t>
                    </m:r>
                    <m:r>
                      <a:rPr lang="tr-TR" b="0" i="1" smtClean="0">
                        <a:latin typeface="Cambria Math" panose="02040503050406030204" pitchFamily="18" charset="0"/>
                      </a:rPr>
                      <m:t> </m:t>
                    </m:r>
                    <m:r>
                      <a:rPr lang="tr-TR" b="0" i="1" smtClean="0">
                        <a:latin typeface="Cambria Math" panose="02040503050406030204" pitchFamily="18" charset="0"/>
                      </a:rPr>
                      <m:t>𝑑𝑒</m:t>
                    </m:r>
                    <m:r>
                      <a:rPr lang="tr-TR" b="0" i="1" smtClean="0">
                        <a:latin typeface="Cambria Math" panose="02040503050406030204" pitchFamily="18" charset="0"/>
                      </a:rPr>
                      <m:t>ğ</m:t>
                    </m:r>
                    <m:r>
                      <a:rPr lang="tr-TR" b="0" i="1" smtClean="0">
                        <a:latin typeface="Cambria Math" panose="02040503050406030204" pitchFamily="18" charset="0"/>
                      </a:rPr>
                      <m:t>𝑖</m:t>
                    </m:r>
                    <m:r>
                      <a:rPr lang="tr-TR" b="0" i="1" smtClean="0">
                        <a:latin typeface="Cambria Math" panose="02040503050406030204" pitchFamily="18" charset="0"/>
                      </a:rPr>
                      <m:t>ş</m:t>
                    </m:r>
                    <m:r>
                      <a:rPr lang="tr-TR" b="0" i="1" smtClean="0">
                        <a:latin typeface="Cambria Math" panose="02040503050406030204" pitchFamily="18" charset="0"/>
                      </a:rPr>
                      <m:t>𝑡𝑖𝑟𝑖𝑙𝑚𝑒𝑠𝑖</m:t>
                    </m:r>
                    <m:r>
                      <a:rPr lang="tr-TR" b="0" i="1" smtClean="0">
                        <a:latin typeface="Cambria Math" panose="02040503050406030204" pitchFamily="18" charset="0"/>
                      </a:rPr>
                      <m:t> </m:t>
                    </m:r>
                    <m:r>
                      <a:rPr lang="tr-TR" b="0" i="1" smtClean="0">
                        <a:latin typeface="Cambria Math" panose="02040503050406030204" pitchFamily="18" charset="0"/>
                      </a:rPr>
                      <m:t>𝑔𝑒𝑟</m:t>
                    </m:r>
                    <m:r>
                      <a:rPr lang="tr-TR" b="0" i="1" smtClean="0">
                        <a:latin typeface="Cambria Math" panose="02040503050406030204" pitchFamily="18" charset="0"/>
                      </a:rPr>
                      <m:t>ç</m:t>
                    </m:r>
                    <m:r>
                      <a:rPr lang="tr-TR" b="0" i="1" smtClean="0">
                        <a:latin typeface="Cambria Math" panose="02040503050406030204" pitchFamily="18" charset="0"/>
                      </a:rPr>
                      <m:t>𝑒𝑘𝑙𝑒</m:t>
                    </m:r>
                    <m:r>
                      <a:rPr lang="tr-TR" b="0" i="1" smtClean="0">
                        <a:latin typeface="Cambria Math" panose="02040503050406030204" pitchFamily="18" charset="0"/>
                      </a:rPr>
                      <m:t>ş</m:t>
                    </m:r>
                    <m:r>
                      <a:rPr lang="tr-TR" b="0" i="1" smtClean="0">
                        <a:latin typeface="Cambria Math" panose="02040503050406030204" pitchFamily="18" charset="0"/>
                      </a:rPr>
                      <m:t>𝑡𝑖𝑟𝑖𝑙𝑖𝑟</m:t>
                    </m:r>
                    <m:r>
                      <a:rPr lang="tr-TR" b="0" i="1" smtClean="0">
                        <a:latin typeface="Cambria Math" panose="02040503050406030204" pitchFamily="18" charset="0"/>
                      </a:rPr>
                      <m:t>.</m:t>
                    </m:r>
                  </m:oMath>
                </a14:m>
                <a:endParaRPr lang="tr-TR" dirty="0"/>
              </a:p>
              <a:p>
                <a:pPr algn="l"/>
                <a:endParaRPr lang="tr-TR" b="1" dirty="0"/>
              </a:p>
              <a:p>
                <a:pPr marL="342900" indent="-342900" algn="l">
                  <a:buFont typeface="Calibri" panose="020F0502020204030204" pitchFamily="34" charset="0"/>
                  <a:buChar char="∞"/>
                </a:pPr>
                <a:endParaRPr lang="tr-TR" dirty="0"/>
              </a:p>
            </p:txBody>
          </p:sp>
        </mc:Choice>
        <mc:Fallback xmlns="">
          <p:sp>
            <p:nvSpPr>
              <p:cNvPr id="12" name="Alt Başlık 2">
                <a:extLst>
                  <a:ext uri="{FF2B5EF4-FFF2-40B4-BE49-F238E27FC236}">
                    <a16:creationId xmlns:a16="http://schemas.microsoft.com/office/drawing/2014/main" id="{1923475F-A03E-24DB-A4D1-283DB8AC24F6}"/>
                  </a:ext>
                </a:extLst>
              </p:cNvPr>
              <p:cNvSpPr txBox="1">
                <a:spLocks noRot="1" noChangeAspect="1" noMove="1" noResize="1" noEditPoints="1" noAdjustHandles="1" noChangeArrowheads="1" noChangeShapeType="1" noTextEdit="1"/>
              </p:cNvSpPr>
              <p:nvPr/>
            </p:nvSpPr>
            <p:spPr>
              <a:xfrm>
                <a:off x="0" y="4047091"/>
                <a:ext cx="11843657" cy="1475885"/>
              </a:xfrm>
              <a:prstGeom prst="rect">
                <a:avLst/>
              </a:prstGeom>
              <a:blipFill>
                <a:blip r:embed="rId2"/>
                <a:stretch>
                  <a:fillRect l="-823" t="-6198"/>
                </a:stretch>
              </a:blipFill>
            </p:spPr>
            <p:txBody>
              <a:bodyPr/>
              <a:lstStyle/>
              <a:p>
                <a:r>
                  <a:rPr lang="tr-TR">
                    <a:noFill/>
                  </a:rPr>
                  <a:t> </a:t>
                </a:r>
              </a:p>
            </p:txBody>
          </p:sp>
        </mc:Fallback>
      </mc:AlternateContent>
      <p:sp>
        <p:nvSpPr>
          <p:cNvPr id="3" name="Alt Başlık 2">
            <a:extLst>
              <a:ext uri="{FF2B5EF4-FFF2-40B4-BE49-F238E27FC236}">
                <a16:creationId xmlns:a16="http://schemas.microsoft.com/office/drawing/2014/main" id="{2D3F4423-D732-992B-E9B4-E15086C45247}"/>
              </a:ext>
            </a:extLst>
          </p:cNvPr>
          <p:cNvSpPr txBox="1">
            <a:spLocks/>
          </p:cNvSpPr>
          <p:nvPr/>
        </p:nvSpPr>
        <p:spPr>
          <a:xfrm>
            <a:off x="0" y="1190222"/>
            <a:ext cx="12192000" cy="212600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ÇKA: </a:t>
            </a:r>
            <a:r>
              <a:rPr lang="tr-TR" dirty="0"/>
              <a:t>öğretmenli öğrenme stratejisine göre çalışmaktadır.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Öğrenme kuralı en küçük kareler yöntemine dayalı Delta Öğrenme Kuralına göre davranır.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Genelleştirilmiş «Delta Kuralı» iki aşamadan oluşmaktadır.</a:t>
            </a:r>
          </a:p>
          <a:p>
            <a:pPr marL="342900" indent="-342900" algn="l">
              <a:buFont typeface="Calibri" panose="020F0502020204030204" pitchFamily="34" charset="0"/>
              <a:buChar char="∞"/>
            </a:pPr>
            <a:endParaRPr lang="tr-TR" dirty="0"/>
          </a:p>
        </p:txBody>
      </p:sp>
    </p:spTree>
    <p:extLst>
      <p:ext uri="{BB962C8B-B14F-4D97-AF65-F5344CB8AC3E}">
        <p14:creationId xmlns:p14="http://schemas.microsoft.com/office/powerpoint/2010/main" val="39701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İleriye Doğru Hesaplama</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12</a:t>
            </a:fld>
            <a:endParaRPr lang="tr-TR"/>
          </a:p>
        </p:txBody>
      </p:sp>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3207033"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3149440" y="165241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5524607" y="93212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4889211" y="60063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4222584" y="93212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10225532" y="93212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10866400"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4890842" y="151139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4164991" y="184287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5526238" y="93212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6053457"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6371155" y="932125"/>
            <a:ext cx="898370" cy="1454888"/>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7269525" y="57914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2" name="Oval 31">
            <a:extLst>
              <a:ext uri="{FF2B5EF4-FFF2-40B4-BE49-F238E27FC236}">
                <a16:creationId xmlns:a16="http://schemas.microsoft.com/office/drawing/2014/main" id="{127AEA95-27DE-E022-E015-4D69993DC651}"/>
              </a:ext>
            </a:extLst>
          </p:cNvPr>
          <p:cNvSpPr/>
          <p:nvPr/>
        </p:nvSpPr>
        <p:spPr>
          <a:xfrm>
            <a:off x="7289444" y="148307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9467822" y="61610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8082931" y="93212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5524607" y="93212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5526238" y="183606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8063012" y="93212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6371155" y="1836061"/>
            <a:ext cx="918289" cy="550952"/>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8832426"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9150124" y="932124"/>
            <a:ext cx="317698" cy="1454889"/>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5" name="Metin kutusu 14">
            <a:extLst>
              <a:ext uri="{FF2B5EF4-FFF2-40B4-BE49-F238E27FC236}">
                <a16:creationId xmlns:a16="http://schemas.microsoft.com/office/drawing/2014/main" id="{03D06C84-5B02-86F3-7CD7-6C8BA6A1C399}"/>
              </a:ext>
            </a:extLst>
          </p:cNvPr>
          <p:cNvSpPr txBox="1"/>
          <p:nvPr/>
        </p:nvSpPr>
        <p:spPr>
          <a:xfrm>
            <a:off x="4932063" y="728424"/>
            <a:ext cx="530352" cy="369332"/>
          </a:xfrm>
          <a:prstGeom prst="rect">
            <a:avLst/>
          </a:prstGeom>
          <a:noFill/>
        </p:spPr>
        <p:txBody>
          <a:bodyPr wrap="square">
            <a:spAutoFit/>
          </a:bodyPr>
          <a:lstStyle/>
          <a:p>
            <a:pPr algn="ctr"/>
            <a:r>
              <a:rPr lang="tr-TR" dirty="0">
                <a:solidFill>
                  <a:srgbClr val="FF0000"/>
                </a:solidFill>
              </a:rPr>
              <a:t>1</a:t>
            </a:r>
          </a:p>
        </p:txBody>
      </p:sp>
      <p:sp>
        <p:nvSpPr>
          <p:cNvPr id="21" name="Metin kutusu 20">
            <a:extLst>
              <a:ext uri="{FF2B5EF4-FFF2-40B4-BE49-F238E27FC236}">
                <a16:creationId xmlns:a16="http://schemas.microsoft.com/office/drawing/2014/main" id="{4AE04740-61DF-9506-1B44-298F552E3F1C}"/>
              </a:ext>
            </a:extLst>
          </p:cNvPr>
          <p:cNvSpPr txBox="1"/>
          <p:nvPr/>
        </p:nvSpPr>
        <p:spPr>
          <a:xfrm>
            <a:off x="4941733" y="1679584"/>
            <a:ext cx="530352" cy="369332"/>
          </a:xfrm>
          <a:prstGeom prst="rect">
            <a:avLst/>
          </a:prstGeom>
          <a:noFill/>
        </p:spPr>
        <p:txBody>
          <a:bodyPr wrap="square">
            <a:spAutoFit/>
          </a:bodyPr>
          <a:lstStyle/>
          <a:p>
            <a:pPr algn="ctr"/>
            <a:r>
              <a:rPr lang="tr-TR" dirty="0">
                <a:solidFill>
                  <a:srgbClr val="FF0000"/>
                </a:solidFill>
              </a:rPr>
              <a:t>2</a:t>
            </a:r>
          </a:p>
        </p:txBody>
      </p:sp>
      <p:sp>
        <p:nvSpPr>
          <p:cNvPr id="25" name="Metin kutusu 24">
            <a:extLst>
              <a:ext uri="{FF2B5EF4-FFF2-40B4-BE49-F238E27FC236}">
                <a16:creationId xmlns:a16="http://schemas.microsoft.com/office/drawing/2014/main" id="{48A2A2D8-C5CB-43C5-966D-BA70AA3D7F7E}"/>
              </a:ext>
            </a:extLst>
          </p:cNvPr>
          <p:cNvSpPr txBox="1"/>
          <p:nvPr/>
        </p:nvSpPr>
        <p:spPr>
          <a:xfrm>
            <a:off x="7424973" y="728424"/>
            <a:ext cx="530352" cy="369332"/>
          </a:xfrm>
          <a:prstGeom prst="rect">
            <a:avLst/>
          </a:prstGeom>
          <a:noFill/>
        </p:spPr>
        <p:txBody>
          <a:bodyPr wrap="square">
            <a:spAutoFit/>
          </a:bodyPr>
          <a:lstStyle/>
          <a:p>
            <a:pPr algn="ctr"/>
            <a:r>
              <a:rPr lang="tr-TR" dirty="0">
                <a:solidFill>
                  <a:srgbClr val="FF0000"/>
                </a:solidFill>
              </a:rPr>
              <a:t>3</a:t>
            </a:r>
          </a:p>
        </p:txBody>
      </p:sp>
      <p:sp>
        <p:nvSpPr>
          <p:cNvPr id="28" name="Metin kutusu 27">
            <a:extLst>
              <a:ext uri="{FF2B5EF4-FFF2-40B4-BE49-F238E27FC236}">
                <a16:creationId xmlns:a16="http://schemas.microsoft.com/office/drawing/2014/main" id="{B7EAC54D-BD75-1C1D-4C2F-7761B0029F68}"/>
              </a:ext>
            </a:extLst>
          </p:cNvPr>
          <p:cNvSpPr txBox="1"/>
          <p:nvPr/>
        </p:nvSpPr>
        <p:spPr>
          <a:xfrm>
            <a:off x="7421011" y="1626103"/>
            <a:ext cx="530352" cy="369332"/>
          </a:xfrm>
          <a:prstGeom prst="rect">
            <a:avLst/>
          </a:prstGeom>
          <a:noFill/>
        </p:spPr>
        <p:txBody>
          <a:bodyPr wrap="square">
            <a:spAutoFit/>
          </a:bodyPr>
          <a:lstStyle/>
          <a:p>
            <a:pPr algn="ctr"/>
            <a:r>
              <a:rPr lang="tr-TR" dirty="0">
                <a:solidFill>
                  <a:srgbClr val="FF0000"/>
                </a:solidFill>
              </a:rPr>
              <a:t>4</a:t>
            </a:r>
          </a:p>
        </p:txBody>
      </p:sp>
      <p:sp>
        <p:nvSpPr>
          <p:cNvPr id="34" name="Metin kutusu 33">
            <a:extLst>
              <a:ext uri="{FF2B5EF4-FFF2-40B4-BE49-F238E27FC236}">
                <a16:creationId xmlns:a16="http://schemas.microsoft.com/office/drawing/2014/main" id="{469B74A9-AC76-78A8-9096-B1F7E9AC88A5}"/>
              </a:ext>
            </a:extLst>
          </p:cNvPr>
          <p:cNvSpPr txBox="1"/>
          <p:nvPr/>
        </p:nvSpPr>
        <p:spPr>
          <a:xfrm>
            <a:off x="9599390" y="754092"/>
            <a:ext cx="530352" cy="369332"/>
          </a:xfrm>
          <a:prstGeom prst="rect">
            <a:avLst/>
          </a:prstGeom>
          <a:noFill/>
        </p:spPr>
        <p:txBody>
          <a:bodyPr wrap="square">
            <a:spAutoFit/>
          </a:bodyPr>
          <a:lstStyle/>
          <a:p>
            <a:pPr algn="ctr"/>
            <a:r>
              <a:rPr lang="tr-TR" dirty="0">
                <a:solidFill>
                  <a:srgbClr val="FF0000"/>
                </a:solidFill>
              </a:rPr>
              <a:t>5</a:t>
            </a:r>
          </a:p>
        </p:txBody>
      </p:sp>
      <p:sp>
        <p:nvSpPr>
          <p:cNvPr id="45" name="Metin kutusu 44">
            <a:extLst>
              <a:ext uri="{FF2B5EF4-FFF2-40B4-BE49-F238E27FC236}">
                <a16:creationId xmlns:a16="http://schemas.microsoft.com/office/drawing/2014/main" id="{A38F521F-00E1-D818-F2C3-0AB2D9304F10}"/>
              </a:ext>
            </a:extLst>
          </p:cNvPr>
          <p:cNvSpPr txBox="1"/>
          <p:nvPr/>
        </p:nvSpPr>
        <p:spPr>
          <a:xfrm>
            <a:off x="8987361" y="191011"/>
            <a:ext cx="1754410" cy="369332"/>
          </a:xfrm>
          <a:prstGeom prst="rect">
            <a:avLst/>
          </a:prstGeom>
          <a:noFill/>
        </p:spPr>
        <p:txBody>
          <a:bodyPr wrap="square">
            <a:spAutoFit/>
          </a:bodyPr>
          <a:lstStyle/>
          <a:p>
            <a:pPr algn="ctr"/>
            <a:r>
              <a:rPr lang="tr-TR" dirty="0"/>
              <a:t>m= 5…..n</a:t>
            </a:r>
          </a:p>
        </p:txBody>
      </p:sp>
      <p:sp>
        <p:nvSpPr>
          <p:cNvPr id="46" name="Metin kutusu 45">
            <a:extLst>
              <a:ext uri="{FF2B5EF4-FFF2-40B4-BE49-F238E27FC236}">
                <a16:creationId xmlns:a16="http://schemas.microsoft.com/office/drawing/2014/main" id="{1DB3C748-5419-36C0-99D7-CF7108F0A531}"/>
              </a:ext>
            </a:extLst>
          </p:cNvPr>
          <p:cNvSpPr txBox="1"/>
          <p:nvPr/>
        </p:nvSpPr>
        <p:spPr>
          <a:xfrm>
            <a:off x="6785167" y="184289"/>
            <a:ext cx="1754410" cy="369332"/>
          </a:xfrm>
          <a:prstGeom prst="rect">
            <a:avLst/>
          </a:prstGeom>
          <a:noFill/>
        </p:spPr>
        <p:txBody>
          <a:bodyPr wrap="square">
            <a:spAutoFit/>
          </a:bodyPr>
          <a:lstStyle/>
          <a:p>
            <a:pPr algn="ctr"/>
            <a:r>
              <a:rPr lang="tr-TR" dirty="0"/>
              <a:t>j= 3…..n</a:t>
            </a:r>
          </a:p>
        </p:txBody>
      </p:sp>
      <p:sp>
        <p:nvSpPr>
          <p:cNvPr id="47" name="Metin kutusu 46">
            <a:extLst>
              <a:ext uri="{FF2B5EF4-FFF2-40B4-BE49-F238E27FC236}">
                <a16:creationId xmlns:a16="http://schemas.microsoft.com/office/drawing/2014/main" id="{1B70DA77-1D40-9875-CAE4-F7B95278D5D2}"/>
              </a:ext>
            </a:extLst>
          </p:cNvPr>
          <p:cNvSpPr txBox="1"/>
          <p:nvPr/>
        </p:nvSpPr>
        <p:spPr>
          <a:xfrm>
            <a:off x="4968905" y="349699"/>
            <a:ext cx="1754410" cy="369332"/>
          </a:xfrm>
          <a:prstGeom prst="rect">
            <a:avLst/>
          </a:prstGeom>
          <a:noFill/>
        </p:spPr>
        <p:txBody>
          <a:bodyPr wrap="square">
            <a:spAutoFit/>
          </a:bodyPr>
          <a:lstStyle/>
          <a:p>
            <a:pPr algn="ctr"/>
            <a:r>
              <a:rPr lang="tr-TR" dirty="0"/>
              <a:t>k= 1…..n</a:t>
            </a:r>
          </a:p>
        </p:txBody>
      </p:sp>
      <mc:AlternateContent xmlns:mc="http://schemas.openxmlformats.org/markup-compatibility/2006" xmlns:a14="http://schemas.microsoft.com/office/drawing/2010/main">
        <mc:Choice Requires="a14">
          <p:sp>
            <p:nvSpPr>
              <p:cNvPr id="48" name="Alt Başlık 2">
                <a:extLst>
                  <a:ext uri="{FF2B5EF4-FFF2-40B4-BE49-F238E27FC236}">
                    <a16:creationId xmlns:a16="http://schemas.microsoft.com/office/drawing/2014/main" id="{D24062D9-66CF-A154-BDF9-A0B0EB443233}"/>
                  </a:ext>
                </a:extLst>
              </p:cNvPr>
              <p:cNvSpPr txBox="1">
                <a:spLocks/>
              </p:cNvSpPr>
              <p:nvPr/>
            </p:nvSpPr>
            <p:spPr>
              <a:xfrm>
                <a:off x="131628" y="2983515"/>
                <a:ext cx="11843657" cy="36764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1.Adım: </a:t>
                </a:r>
                <a:r>
                  <a:rPr lang="tr-TR" dirty="0"/>
                  <a:t>Girdi değerleri al:</a:t>
                </a:r>
              </a:p>
              <a:p>
                <a:pPr lvl="1" algn="l"/>
                <a14:m>
                  <m:oMathPara xmlns:m="http://schemas.openxmlformats.org/officeDocument/2006/math">
                    <m:oMathParaPr>
                      <m:jc m:val="centerGroup"/>
                    </m:oMathParaPr>
                    <m:oMath xmlns:m="http://schemas.openxmlformats.org/officeDocument/2006/math">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Ç</m:t>
                          </m:r>
                        </m:e>
                        <m:sub>
                          <m:r>
                            <a:rPr lang="tr-TR" b="0" i="1" smtClean="0">
                              <a:latin typeface="Cambria Math" panose="02040503050406030204" pitchFamily="18" charset="0"/>
                            </a:rPr>
                            <m:t>𝑘</m:t>
                          </m:r>
                        </m:sub>
                        <m:sup>
                          <m:r>
                            <a:rPr lang="tr-TR" b="0" i="1" smtClean="0">
                              <a:latin typeface="Cambria Math" panose="02040503050406030204" pitchFamily="18" charset="0"/>
                            </a:rPr>
                            <m:t> </m:t>
                          </m:r>
                        </m:sup>
                      </m:sSubSup>
                      <m:r>
                        <a:rPr lang="tr-TR" b="0" i="1" smtClean="0">
                          <a:latin typeface="Cambria Math" panose="02040503050406030204" pitchFamily="18" charset="0"/>
                        </a:rPr>
                        <m:t> </m:t>
                      </m:r>
                      <m:r>
                        <a:rPr lang="tr-TR" i="1">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𝑘</m:t>
                          </m:r>
                        </m:sub>
                      </m:sSub>
                    </m:oMath>
                  </m:oMathPara>
                </a14:m>
                <a:endParaRPr lang="tr-TR" b="1" dirty="0"/>
              </a:p>
              <a:p>
                <a:pPr marL="342900" indent="-342900" algn="l">
                  <a:buFont typeface="Calibri" panose="020F0502020204030204" pitchFamily="34" charset="0"/>
                  <a:buChar char="∞"/>
                </a:pPr>
                <a:r>
                  <a:rPr lang="tr-TR" b="1" dirty="0"/>
                  <a:t>2.Adım: </a:t>
                </a:r>
                <a14:m>
                  <m:oMath xmlns:m="http://schemas.openxmlformats.org/officeDocument/2006/math">
                    <m:r>
                      <a:rPr lang="tr-TR" b="1" i="0" smtClean="0">
                        <a:latin typeface="Cambria Math" panose="02040503050406030204" pitchFamily="18" charset="0"/>
                      </a:rPr>
                      <m:t> </m:t>
                    </m:r>
                    <m:r>
                      <a:rPr lang="tr-TR" b="0" i="1" smtClean="0">
                        <a:latin typeface="Cambria Math" panose="02040503050406030204" pitchFamily="18" charset="0"/>
                      </a:rPr>
                      <m:t>𝐴𝑟𝑎</m:t>
                    </m:r>
                    <m:r>
                      <a:rPr lang="tr-TR" b="0" i="1" smtClean="0">
                        <a:latin typeface="Cambria Math" panose="02040503050406030204" pitchFamily="18" charset="0"/>
                      </a:rPr>
                      <m:t> </m:t>
                    </m:r>
                    <m:r>
                      <a:rPr lang="tr-TR" b="0" i="1" smtClean="0">
                        <a:latin typeface="Cambria Math" panose="02040503050406030204" pitchFamily="18" charset="0"/>
                      </a:rPr>
                      <m:t>𝑘𝑎𝑡𝑚𝑎𝑛𝑑𝑎𝑘𝑖</m:t>
                    </m:r>
                    <m:r>
                      <a:rPr lang="tr-TR" b="0" i="1" smtClean="0">
                        <a:latin typeface="Cambria Math" panose="02040503050406030204" pitchFamily="18" charset="0"/>
                      </a:rPr>
                      <m:t> </m:t>
                    </m:r>
                    <m:r>
                      <a:rPr lang="tr-TR" b="0" i="1" smtClean="0">
                        <a:latin typeface="Cambria Math" panose="02040503050406030204" pitchFamily="18" charset="0"/>
                      </a:rPr>
                      <m:t>𝑁𝐸𝑇</m:t>
                    </m:r>
                    <m:r>
                      <a:rPr lang="tr-TR" b="0" i="1" smtClean="0">
                        <a:latin typeface="Cambria Math" panose="02040503050406030204" pitchFamily="18" charset="0"/>
                      </a:rPr>
                      <m:t> </m:t>
                    </m:r>
                    <m:r>
                      <a:rPr lang="tr-TR" b="0" i="1" smtClean="0">
                        <a:latin typeface="Cambria Math" panose="02040503050406030204" pitchFamily="18" charset="0"/>
                      </a:rPr>
                      <m:t>𝑣𝑒</m:t>
                    </m:r>
                    <m:r>
                      <a:rPr lang="tr-TR" b="0" i="1" smtClean="0">
                        <a:latin typeface="Cambria Math" panose="02040503050406030204" pitchFamily="18" charset="0"/>
                      </a:rPr>
                      <m:t> Ç</m:t>
                    </m:r>
                    <m:r>
                      <a:rPr lang="tr-TR" b="0" i="1" smtClean="0">
                        <a:latin typeface="Cambria Math" panose="02040503050406030204" pitchFamily="18" charset="0"/>
                      </a:rPr>
                      <m:t>𝚤𝑘𝑡𝚤</m:t>
                    </m:r>
                    <m:r>
                      <a:rPr lang="tr-TR" b="0" i="1" smtClean="0">
                        <a:latin typeface="Cambria Math" panose="02040503050406030204" pitchFamily="18" charset="0"/>
                      </a:rPr>
                      <m:t> </m:t>
                    </m:r>
                    <m:r>
                      <a:rPr lang="tr-TR" b="0" i="1" smtClean="0">
                        <a:latin typeface="Cambria Math" panose="02040503050406030204" pitchFamily="18" charset="0"/>
                      </a:rPr>
                      <m:t>𝑑𝑒</m:t>
                    </m:r>
                    <m:r>
                      <a:rPr lang="tr-TR" b="0" i="1" smtClean="0">
                        <a:latin typeface="Cambria Math" panose="02040503050406030204" pitchFamily="18" charset="0"/>
                      </a:rPr>
                      <m:t>ğ</m:t>
                    </m:r>
                    <m:r>
                      <a:rPr lang="tr-TR" b="0" i="1" smtClean="0">
                        <a:latin typeface="Cambria Math" panose="02040503050406030204" pitchFamily="18" charset="0"/>
                      </a:rPr>
                      <m:t>𝑒𝑟𝑙𝑒𝑟𝑖𝑛𝑖</m:t>
                    </m:r>
                    <m:r>
                      <a:rPr lang="tr-TR" b="0" i="1" smtClean="0">
                        <a:latin typeface="Cambria Math" panose="02040503050406030204" pitchFamily="18" charset="0"/>
                      </a:rPr>
                      <m:t> </m:t>
                    </m:r>
                    <m:r>
                      <a:rPr lang="tr-TR" b="0" i="1" smtClean="0">
                        <a:latin typeface="Cambria Math" panose="02040503050406030204" pitchFamily="18" charset="0"/>
                      </a:rPr>
                      <m:t>h𝑒𝑠𝑎𝑝𝑙𝑎</m:t>
                    </m:r>
                    <m:r>
                      <a:rPr lang="tr-TR" b="0" i="1" smtClean="0">
                        <a:latin typeface="Cambria Math" panose="02040503050406030204" pitchFamily="18" charset="0"/>
                      </a:rPr>
                      <m:t>:</m:t>
                    </m:r>
                  </m:oMath>
                </a14:m>
                <a:r>
                  <a:rPr lang="tr-TR" dirty="0"/>
                  <a:t> </a:t>
                </a:r>
              </a:p>
              <a:p>
                <a:pPr algn="l"/>
                <a14:m>
                  <m:oMath xmlns:m="http://schemas.openxmlformats.org/officeDocument/2006/math">
                    <m:r>
                      <a:rPr lang="tr-TR" b="0" i="1" smtClean="0">
                        <a:latin typeface="Cambria Math" panose="02040503050406030204" pitchFamily="18" charset="0"/>
                      </a:rPr>
                      <m:t>                                                                   </m:t>
                    </m:r>
                    <m:r>
                      <a:rPr lang="tr-TR" i="1">
                        <a:latin typeface="Cambria Math" panose="02040503050406030204" pitchFamily="18" charset="0"/>
                      </a:rPr>
                      <m:t>𝑁𝐸</m:t>
                    </m:r>
                    <m:sSubSup>
                      <m:sSubSupPr>
                        <m:ctrlPr>
                          <a:rPr lang="tr-TR" b="0" i="1" smtClean="0">
                            <a:latin typeface="Cambria Math" panose="02040503050406030204" pitchFamily="18" charset="0"/>
                          </a:rPr>
                        </m:ctrlPr>
                      </m:sSubSupPr>
                      <m:e>
                        <m:r>
                          <a:rPr lang="tr-TR" i="1">
                            <a:latin typeface="Cambria Math" panose="02040503050406030204" pitchFamily="18" charset="0"/>
                          </a:rPr>
                          <m:t>𝑇</m:t>
                        </m:r>
                      </m:e>
                      <m:sub>
                        <m:r>
                          <a:rPr lang="tr-TR" b="0" i="1" smtClean="0">
                            <a:latin typeface="Cambria Math" panose="02040503050406030204" pitchFamily="18" charset="0"/>
                          </a:rPr>
                          <m:t>𝑗</m:t>
                        </m:r>
                      </m:sub>
                      <m:sup>
                        <m:r>
                          <a:rPr lang="tr-TR" b="0" i="1" smtClean="0">
                            <a:latin typeface="Cambria Math" panose="02040503050406030204" pitchFamily="18" charset="0"/>
                          </a:rPr>
                          <m:t> </m:t>
                        </m:r>
                      </m:sup>
                    </m:sSubSup>
                    <m:r>
                      <a:rPr lang="tr-TR" i="1" smtClean="0">
                        <a:latin typeface="Cambria Math" panose="02040503050406030204" pitchFamily="18" charset="0"/>
                      </a:rPr>
                      <m:t>=</m:t>
                    </m:r>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𝑘</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𝐴</m:t>
                            </m:r>
                          </m:e>
                          <m:sub>
                            <m:r>
                              <a:rPr lang="tr-TR" b="0" i="1" smtClean="0">
                                <a:latin typeface="Cambria Math" panose="02040503050406030204" pitchFamily="18" charset="0"/>
                              </a:rPr>
                              <m:t>𝑘𝑗</m:t>
                            </m:r>
                          </m:sub>
                          <m:sup>
                            <m:r>
                              <a:rPr lang="tr-TR" b="0" i="1" smtClean="0">
                                <a:latin typeface="Cambria Math" panose="02040503050406030204" pitchFamily="18" charset="0"/>
                              </a:rPr>
                              <m:t> </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Ç</m:t>
                            </m:r>
                          </m:e>
                          <m:sub>
                            <m:r>
                              <a:rPr lang="tr-TR" b="0" i="1" smtClean="0">
                                <a:latin typeface="Cambria Math" panose="02040503050406030204" pitchFamily="18" charset="0"/>
                              </a:rPr>
                              <m:t>𝑘</m:t>
                            </m:r>
                          </m:sub>
                          <m:sup>
                            <m:r>
                              <a:rPr lang="tr-TR" b="0" i="1" smtClean="0">
                                <a:latin typeface="Cambria Math" panose="02040503050406030204" pitchFamily="18" charset="0"/>
                              </a:rPr>
                              <m:t> </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𝐵</m:t>
                            </m:r>
                          </m:e>
                          <m:sub>
                            <m:r>
                              <a:rPr lang="tr-TR" b="0" i="1" smtClean="0">
                                <a:latin typeface="Cambria Math" panose="02040503050406030204" pitchFamily="18" charset="0"/>
                              </a:rPr>
                              <m:t>𝑗</m:t>
                            </m:r>
                          </m:sub>
                          <m:sup>
                            <m:r>
                              <a:rPr lang="tr-TR" b="0" i="1" smtClean="0">
                                <a:latin typeface="Cambria Math" panose="02040503050406030204" pitchFamily="18" charset="0"/>
                              </a:rPr>
                              <m:t> </m:t>
                            </m:r>
                          </m:sup>
                        </m:sSubSup>
                      </m:e>
                    </m:nary>
                  </m:oMath>
                </a14:m>
                <a:r>
                  <a:rPr lang="tr-TR" dirty="0"/>
                  <a:t> </a:t>
                </a:r>
              </a:p>
              <a:p>
                <a:pPr algn="l"/>
                <a:endParaRPr lang="tr-TR" dirty="0"/>
              </a:p>
              <a:p>
                <a:pPr algn="l"/>
                <a14:m>
                  <m:oMathPara xmlns:m="http://schemas.openxmlformats.org/officeDocument/2006/math">
                    <m:oMathParaPr>
                      <m:jc m:val="centerGroup"/>
                    </m:oMathParaPr>
                    <m:oMath xmlns:m="http://schemas.openxmlformats.org/officeDocument/2006/math">
                      <m:sSubSup>
                        <m:sSubSupPr>
                          <m:ctrlPr>
                            <a:rPr lang="tr-TR" b="0" i="1" smtClean="0">
                              <a:latin typeface="Cambria Math" panose="02040503050406030204" pitchFamily="18" charset="0"/>
                            </a:rPr>
                          </m:ctrlPr>
                        </m:sSubSupPr>
                        <m:e>
                          <m:r>
                            <a:rPr lang="tr-TR" i="1">
                              <a:latin typeface="Cambria Math" panose="02040503050406030204" pitchFamily="18" charset="0"/>
                            </a:rPr>
                            <m:t>Ç</m:t>
                          </m:r>
                        </m:e>
                        <m:sub>
                          <m:r>
                            <a:rPr lang="tr-TR" b="0" i="1" smtClean="0">
                              <a:latin typeface="Cambria Math" panose="02040503050406030204" pitchFamily="18" charset="0"/>
                            </a:rPr>
                            <m:t>𝑗</m:t>
                          </m:r>
                        </m:sub>
                        <m:sup>
                          <m:r>
                            <a:rPr lang="tr-TR" b="0" i="1" smtClean="0">
                              <a:latin typeface="Cambria Math" panose="02040503050406030204" pitchFamily="18" charset="0"/>
                            </a:rPr>
                            <m:t> </m:t>
                          </m:r>
                        </m:sup>
                      </m:sSubSup>
                      <m:r>
                        <a:rPr lang="tr-TR" i="1">
                          <a:latin typeface="Cambria Math" panose="02040503050406030204" pitchFamily="18" charset="0"/>
                        </a:rPr>
                        <m:t>=</m:t>
                      </m:r>
                      <m:r>
                        <a:rPr lang="tr-TR" i="1">
                          <a:latin typeface="Cambria Math" panose="02040503050406030204" pitchFamily="18" charset="0"/>
                        </a:rPr>
                        <m:t>𝑓</m:t>
                      </m:r>
                      <m:d>
                        <m:dPr>
                          <m:ctrlPr>
                            <a:rPr lang="tr-TR" i="1">
                              <a:latin typeface="Cambria Math" panose="02040503050406030204" pitchFamily="18" charset="0"/>
                            </a:rPr>
                          </m:ctrlPr>
                        </m:dPr>
                        <m:e>
                          <m:r>
                            <a:rPr lang="tr-TR" i="1">
                              <a:latin typeface="Cambria Math" panose="02040503050406030204" pitchFamily="18" charset="0"/>
                            </a:rPr>
                            <m:t>𝑁𝐸</m:t>
                          </m:r>
                          <m:sSubSup>
                            <m:sSubSupPr>
                              <m:ctrlPr>
                                <a:rPr lang="tr-TR" b="0" i="1" smtClean="0">
                                  <a:latin typeface="Cambria Math" panose="02040503050406030204" pitchFamily="18" charset="0"/>
                                </a:rPr>
                              </m:ctrlPr>
                            </m:sSubSupPr>
                            <m:e>
                              <m:r>
                                <a:rPr lang="tr-TR" i="1">
                                  <a:latin typeface="Cambria Math" panose="02040503050406030204" pitchFamily="18" charset="0"/>
                                </a:rPr>
                                <m:t>𝑇</m:t>
                              </m:r>
                            </m:e>
                            <m:sub>
                              <m:r>
                                <a:rPr lang="tr-TR" b="0" i="1" smtClean="0">
                                  <a:latin typeface="Cambria Math" panose="02040503050406030204" pitchFamily="18" charset="0"/>
                                </a:rPr>
                                <m:t>𝑗</m:t>
                              </m:r>
                            </m:sub>
                            <m:sup>
                              <m:r>
                                <a:rPr lang="tr-TR" b="0" i="1" smtClean="0">
                                  <a:latin typeface="Cambria Math" panose="02040503050406030204" pitchFamily="18" charset="0"/>
                                </a:rPr>
                                <m:t> </m:t>
                              </m:r>
                            </m:sup>
                          </m:sSubSup>
                        </m:e>
                      </m:d>
                    </m:oMath>
                  </m:oMathPara>
                </a14:m>
                <a:endParaRPr lang="tr-TR" dirty="0"/>
              </a:p>
              <a:p>
                <a:pPr algn="l"/>
                <a:endParaRPr lang="tr-TR" dirty="0"/>
              </a:p>
              <a:p>
                <a:pPr algn="l"/>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𝐹</m:t>
                      </m:r>
                      <m:d>
                        <m:dPr>
                          <m:ctrlPr>
                            <a:rPr lang="tr-TR" i="1">
                              <a:latin typeface="Cambria Math" panose="02040503050406030204" pitchFamily="18" charset="0"/>
                            </a:rPr>
                          </m:ctrlPr>
                        </m:dPr>
                        <m:e>
                          <m:r>
                            <a:rPr lang="tr-TR" i="1">
                              <a:latin typeface="Cambria Math" panose="02040503050406030204" pitchFamily="18" charset="0"/>
                            </a:rPr>
                            <m:t>𝑁𝐸</m:t>
                          </m:r>
                          <m:sSubSup>
                            <m:sSubSupPr>
                              <m:ctrlPr>
                                <a:rPr lang="tr-TR" b="0" i="1" smtClean="0">
                                  <a:latin typeface="Cambria Math" panose="02040503050406030204" pitchFamily="18" charset="0"/>
                                </a:rPr>
                              </m:ctrlPr>
                            </m:sSubSupPr>
                            <m:e>
                              <m:r>
                                <a:rPr lang="tr-TR" i="1">
                                  <a:latin typeface="Cambria Math" panose="02040503050406030204" pitchFamily="18" charset="0"/>
                                </a:rPr>
                                <m:t>𝑇</m:t>
                              </m:r>
                            </m:e>
                            <m:sub>
                              <m:r>
                                <a:rPr lang="tr-TR" b="0" i="1" smtClean="0">
                                  <a:latin typeface="Cambria Math" panose="02040503050406030204" pitchFamily="18" charset="0"/>
                                </a:rPr>
                                <m:t>𝑗</m:t>
                              </m:r>
                            </m:sub>
                            <m:sup>
                              <m:r>
                                <a:rPr lang="tr-TR" b="0" i="1" smtClean="0">
                                  <a:latin typeface="Cambria Math" panose="02040503050406030204" pitchFamily="18" charset="0"/>
                                </a:rPr>
                                <m:t> </m:t>
                              </m:r>
                            </m:sup>
                          </m:sSubSup>
                        </m:e>
                      </m:d>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1</m:t>
                          </m:r>
                        </m:num>
                        <m:den>
                          <m:r>
                            <a:rPr lang="tr-TR" i="1">
                              <a:latin typeface="Cambria Math" panose="02040503050406030204" pitchFamily="18" charset="0"/>
                            </a:rPr>
                            <m:t>1+</m:t>
                          </m:r>
                          <m:sSup>
                            <m:sSupPr>
                              <m:ctrlPr>
                                <a:rPr lang="tr-TR" i="1">
                                  <a:latin typeface="Cambria Math" panose="02040503050406030204" pitchFamily="18" charset="0"/>
                                </a:rPr>
                              </m:ctrlPr>
                            </m:sSupPr>
                            <m:e>
                              <m:r>
                                <a:rPr lang="tr-TR" i="1">
                                  <a:latin typeface="Cambria Math" panose="02040503050406030204" pitchFamily="18" charset="0"/>
                                </a:rPr>
                                <m:t>𝑒</m:t>
                              </m:r>
                            </m:e>
                            <m:sup>
                              <m:r>
                                <a:rPr lang="tr-TR" i="1">
                                  <a:latin typeface="Cambria Math" panose="02040503050406030204" pitchFamily="18" charset="0"/>
                                </a:rPr>
                                <m:t>−</m:t>
                              </m:r>
                              <m:r>
                                <a:rPr lang="tr-TR" i="1">
                                  <a:latin typeface="Cambria Math" panose="02040503050406030204" pitchFamily="18" charset="0"/>
                                </a:rPr>
                                <m:t>𝑁𝐸</m:t>
                              </m:r>
                              <m:sSubSup>
                                <m:sSubSupPr>
                                  <m:ctrlPr>
                                    <a:rPr lang="tr-TR" b="0" i="1" smtClean="0">
                                      <a:latin typeface="Cambria Math" panose="02040503050406030204" pitchFamily="18" charset="0"/>
                                    </a:rPr>
                                  </m:ctrlPr>
                                </m:sSubSupPr>
                                <m:e>
                                  <m:r>
                                    <a:rPr lang="tr-TR" i="1">
                                      <a:latin typeface="Cambria Math" panose="02040503050406030204" pitchFamily="18" charset="0"/>
                                    </a:rPr>
                                    <m:t>𝑇</m:t>
                                  </m:r>
                                </m:e>
                                <m:sub>
                                  <m:r>
                                    <a:rPr lang="tr-TR" b="0" i="1" smtClean="0">
                                      <a:latin typeface="Cambria Math" panose="02040503050406030204" pitchFamily="18" charset="0"/>
                                    </a:rPr>
                                    <m:t>𝑗</m:t>
                                  </m:r>
                                </m:sub>
                                <m:sup>
                                  <m:r>
                                    <a:rPr lang="tr-TR" b="0" i="1" smtClean="0">
                                      <a:latin typeface="Cambria Math" panose="02040503050406030204" pitchFamily="18" charset="0"/>
                                    </a:rPr>
                                    <m:t> </m:t>
                                  </m:r>
                                </m:sup>
                              </m:sSubSup>
                            </m:sup>
                          </m:sSup>
                        </m:den>
                      </m:f>
                    </m:oMath>
                  </m:oMathPara>
                </a14:m>
                <a:endParaRPr lang="tr-TR" b="0" dirty="0"/>
              </a:p>
              <a:p>
                <a:pPr algn="l"/>
                <a:endParaRPr lang="tr-TR" b="1" dirty="0"/>
              </a:p>
              <a:p>
                <a:pPr marL="342900" indent="-342900" algn="l">
                  <a:buFont typeface="Calibri" panose="020F0502020204030204" pitchFamily="34" charset="0"/>
                  <a:buChar char="∞"/>
                </a:pPr>
                <a:endParaRPr lang="tr-TR" dirty="0"/>
              </a:p>
            </p:txBody>
          </p:sp>
        </mc:Choice>
        <mc:Fallback xmlns="">
          <p:sp>
            <p:nvSpPr>
              <p:cNvPr id="48" name="Alt Başlık 2">
                <a:extLst>
                  <a:ext uri="{FF2B5EF4-FFF2-40B4-BE49-F238E27FC236}">
                    <a16:creationId xmlns:a16="http://schemas.microsoft.com/office/drawing/2014/main" id="{D24062D9-66CF-A154-BDF9-A0B0EB443233}"/>
                  </a:ext>
                </a:extLst>
              </p:cNvPr>
              <p:cNvSpPr txBox="1">
                <a:spLocks noRot="1" noChangeAspect="1" noMove="1" noResize="1" noEditPoints="1" noAdjustHandles="1" noChangeArrowheads="1" noChangeShapeType="1" noTextEdit="1"/>
              </p:cNvSpPr>
              <p:nvPr/>
            </p:nvSpPr>
            <p:spPr>
              <a:xfrm>
                <a:off x="131628" y="2983515"/>
                <a:ext cx="11843657" cy="3676424"/>
              </a:xfrm>
              <a:prstGeom prst="rect">
                <a:avLst/>
              </a:prstGeom>
              <a:blipFill>
                <a:blip r:embed="rId2"/>
                <a:stretch>
                  <a:fillRect l="-824" t="-2483"/>
                </a:stretch>
              </a:blipFill>
            </p:spPr>
            <p:txBody>
              <a:bodyPr/>
              <a:lstStyle/>
              <a:p>
                <a:r>
                  <a:rPr lang="tr-TR">
                    <a:noFill/>
                  </a:rPr>
                  <a:t> </a:t>
                </a:r>
              </a:p>
            </p:txBody>
          </p:sp>
        </mc:Fallback>
      </mc:AlternateContent>
    </p:spTree>
    <p:extLst>
      <p:ext uri="{BB962C8B-B14F-4D97-AF65-F5344CB8AC3E}">
        <p14:creationId xmlns:p14="http://schemas.microsoft.com/office/powerpoint/2010/main" val="20463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5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Effect transition="in" filter="fade">
                                      <p:cBhvr>
                                        <p:cTn id="17" dur="500"/>
                                        <p:tgtEl>
                                          <p:spTgt spid="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Effect transition="in" filter="fade">
                                      <p:cBhvr>
                                        <p:cTn id="22" dur="500"/>
                                        <p:tgtEl>
                                          <p:spTgt spid="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
                                            <p:txEl>
                                              <p:pRg st="5" end="5"/>
                                            </p:txEl>
                                          </p:spTgt>
                                        </p:tgtEl>
                                        <p:attrNameLst>
                                          <p:attrName>style.visibility</p:attrName>
                                        </p:attrNameLst>
                                      </p:cBhvr>
                                      <p:to>
                                        <p:strVal val="visible"/>
                                      </p:to>
                                    </p:set>
                                    <p:animEffect transition="in" filter="fade">
                                      <p:cBhvr>
                                        <p:cTn id="27" dur="500"/>
                                        <p:tgtEl>
                                          <p:spTgt spid="4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xEl>
                                              <p:pRg st="7" end="7"/>
                                            </p:txEl>
                                          </p:spTgt>
                                        </p:tgtEl>
                                        <p:attrNameLst>
                                          <p:attrName>style.visibility</p:attrName>
                                        </p:attrNameLst>
                                      </p:cBhvr>
                                      <p:to>
                                        <p:strVal val="visible"/>
                                      </p:to>
                                    </p:set>
                                    <p:animEffect transition="in" filter="fade">
                                      <p:cBhvr>
                                        <p:cTn id="32" dur="500"/>
                                        <p:tgtEl>
                                          <p:spTgt spid="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İleriye Doğru Hesaplama</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13</a:t>
            </a:fld>
            <a:endParaRPr lang="tr-TR"/>
          </a:p>
        </p:txBody>
      </p:sp>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3207033"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3149440" y="165241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5524607" y="93212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4889211" y="60063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4222584" y="93212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10225532" y="93212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10866400"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4890842" y="151139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4164991" y="184287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5526238" y="93212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6053457"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6371155" y="932125"/>
            <a:ext cx="898370" cy="1454888"/>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7269525" y="57914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2" name="Oval 31">
            <a:extLst>
              <a:ext uri="{FF2B5EF4-FFF2-40B4-BE49-F238E27FC236}">
                <a16:creationId xmlns:a16="http://schemas.microsoft.com/office/drawing/2014/main" id="{127AEA95-27DE-E022-E015-4D69993DC651}"/>
              </a:ext>
            </a:extLst>
          </p:cNvPr>
          <p:cNvSpPr/>
          <p:nvPr/>
        </p:nvSpPr>
        <p:spPr>
          <a:xfrm>
            <a:off x="7289444" y="148307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9467822" y="61610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8082931" y="93212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5524607" y="93212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5526238" y="183606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8063012" y="93212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6371155" y="1836061"/>
            <a:ext cx="918289" cy="550952"/>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8832426"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9150124" y="932124"/>
            <a:ext cx="317698" cy="1454889"/>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5" name="Metin kutusu 14">
            <a:extLst>
              <a:ext uri="{FF2B5EF4-FFF2-40B4-BE49-F238E27FC236}">
                <a16:creationId xmlns:a16="http://schemas.microsoft.com/office/drawing/2014/main" id="{03D06C84-5B02-86F3-7CD7-6C8BA6A1C399}"/>
              </a:ext>
            </a:extLst>
          </p:cNvPr>
          <p:cNvSpPr txBox="1"/>
          <p:nvPr/>
        </p:nvSpPr>
        <p:spPr>
          <a:xfrm>
            <a:off x="4932063" y="728424"/>
            <a:ext cx="530352" cy="369332"/>
          </a:xfrm>
          <a:prstGeom prst="rect">
            <a:avLst/>
          </a:prstGeom>
          <a:noFill/>
        </p:spPr>
        <p:txBody>
          <a:bodyPr wrap="square">
            <a:spAutoFit/>
          </a:bodyPr>
          <a:lstStyle/>
          <a:p>
            <a:pPr algn="ctr"/>
            <a:r>
              <a:rPr lang="tr-TR" dirty="0">
                <a:solidFill>
                  <a:srgbClr val="FF0000"/>
                </a:solidFill>
              </a:rPr>
              <a:t>1</a:t>
            </a:r>
          </a:p>
        </p:txBody>
      </p:sp>
      <p:sp>
        <p:nvSpPr>
          <p:cNvPr id="21" name="Metin kutusu 20">
            <a:extLst>
              <a:ext uri="{FF2B5EF4-FFF2-40B4-BE49-F238E27FC236}">
                <a16:creationId xmlns:a16="http://schemas.microsoft.com/office/drawing/2014/main" id="{4AE04740-61DF-9506-1B44-298F552E3F1C}"/>
              </a:ext>
            </a:extLst>
          </p:cNvPr>
          <p:cNvSpPr txBox="1"/>
          <p:nvPr/>
        </p:nvSpPr>
        <p:spPr>
          <a:xfrm>
            <a:off x="4941733" y="1679584"/>
            <a:ext cx="530352" cy="369332"/>
          </a:xfrm>
          <a:prstGeom prst="rect">
            <a:avLst/>
          </a:prstGeom>
          <a:noFill/>
        </p:spPr>
        <p:txBody>
          <a:bodyPr wrap="square">
            <a:spAutoFit/>
          </a:bodyPr>
          <a:lstStyle/>
          <a:p>
            <a:pPr algn="ctr"/>
            <a:r>
              <a:rPr lang="tr-TR" dirty="0">
                <a:solidFill>
                  <a:srgbClr val="FF0000"/>
                </a:solidFill>
              </a:rPr>
              <a:t>2</a:t>
            </a:r>
          </a:p>
        </p:txBody>
      </p:sp>
      <p:sp>
        <p:nvSpPr>
          <p:cNvPr id="25" name="Metin kutusu 24">
            <a:extLst>
              <a:ext uri="{FF2B5EF4-FFF2-40B4-BE49-F238E27FC236}">
                <a16:creationId xmlns:a16="http://schemas.microsoft.com/office/drawing/2014/main" id="{48A2A2D8-C5CB-43C5-966D-BA70AA3D7F7E}"/>
              </a:ext>
            </a:extLst>
          </p:cNvPr>
          <p:cNvSpPr txBox="1"/>
          <p:nvPr/>
        </p:nvSpPr>
        <p:spPr>
          <a:xfrm>
            <a:off x="7424973" y="728424"/>
            <a:ext cx="530352" cy="369332"/>
          </a:xfrm>
          <a:prstGeom prst="rect">
            <a:avLst/>
          </a:prstGeom>
          <a:noFill/>
        </p:spPr>
        <p:txBody>
          <a:bodyPr wrap="square">
            <a:spAutoFit/>
          </a:bodyPr>
          <a:lstStyle/>
          <a:p>
            <a:pPr algn="ctr"/>
            <a:r>
              <a:rPr lang="tr-TR" dirty="0">
                <a:solidFill>
                  <a:srgbClr val="FF0000"/>
                </a:solidFill>
              </a:rPr>
              <a:t>3</a:t>
            </a:r>
          </a:p>
        </p:txBody>
      </p:sp>
      <p:sp>
        <p:nvSpPr>
          <p:cNvPr id="28" name="Metin kutusu 27">
            <a:extLst>
              <a:ext uri="{FF2B5EF4-FFF2-40B4-BE49-F238E27FC236}">
                <a16:creationId xmlns:a16="http://schemas.microsoft.com/office/drawing/2014/main" id="{B7EAC54D-BD75-1C1D-4C2F-7761B0029F68}"/>
              </a:ext>
            </a:extLst>
          </p:cNvPr>
          <p:cNvSpPr txBox="1"/>
          <p:nvPr/>
        </p:nvSpPr>
        <p:spPr>
          <a:xfrm>
            <a:off x="7421011" y="1626103"/>
            <a:ext cx="530352" cy="369332"/>
          </a:xfrm>
          <a:prstGeom prst="rect">
            <a:avLst/>
          </a:prstGeom>
          <a:noFill/>
        </p:spPr>
        <p:txBody>
          <a:bodyPr wrap="square">
            <a:spAutoFit/>
          </a:bodyPr>
          <a:lstStyle/>
          <a:p>
            <a:pPr algn="ctr"/>
            <a:r>
              <a:rPr lang="tr-TR" dirty="0">
                <a:solidFill>
                  <a:srgbClr val="FF0000"/>
                </a:solidFill>
              </a:rPr>
              <a:t>4</a:t>
            </a:r>
          </a:p>
        </p:txBody>
      </p:sp>
      <p:sp>
        <p:nvSpPr>
          <p:cNvPr id="34" name="Metin kutusu 33">
            <a:extLst>
              <a:ext uri="{FF2B5EF4-FFF2-40B4-BE49-F238E27FC236}">
                <a16:creationId xmlns:a16="http://schemas.microsoft.com/office/drawing/2014/main" id="{469B74A9-AC76-78A8-9096-B1F7E9AC88A5}"/>
              </a:ext>
            </a:extLst>
          </p:cNvPr>
          <p:cNvSpPr txBox="1"/>
          <p:nvPr/>
        </p:nvSpPr>
        <p:spPr>
          <a:xfrm>
            <a:off x="9599390" y="754092"/>
            <a:ext cx="530352" cy="369332"/>
          </a:xfrm>
          <a:prstGeom prst="rect">
            <a:avLst/>
          </a:prstGeom>
          <a:noFill/>
        </p:spPr>
        <p:txBody>
          <a:bodyPr wrap="square">
            <a:spAutoFit/>
          </a:bodyPr>
          <a:lstStyle/>
          <a:p>
            <a:pPr algn="ctr"/>
            <a:r>
              <a:rPr lang="tr-TR" dirty="0">
                <a:solidFill>
                  <a:srgbClr val="FF0000"/>
                </a:solidFill>
              </a:rPr>
              <a:t>5</a:t>
            </a:r>
          </a:p>
        </p:txBody>
      </p:sp>
      <p:sp>
        <p:nvSpPr>
          <p:cNvPr id="45" name="Metin kutusu 44">
            <a:extLst>
              <a:ext uri="{FF2B5EF4-FFF2-40B4-BE49-F238E27FC236}">
                <a16:creationId xmlns:a16="http://schemas.microsoft.com/office/drawing/2014/main" id="{A38F521F-00E1-D818-F2C3-0AB2D9304F10}"/>
              </a:ext>
            </a:extLst>
          </p:cNvPr>
          <p:cNvSpPr txBox="1"/>
          <p:nvPr/>
        </p:nvSpPr>
        <p:spPr>
          <a:xfrm>
            <a:off x="8987361" y="191011"/>
            <a:ext cx="1754410" cy="369332"/>
          </a:xfrm>
          <a:prstGeom prst="rect">
            <a:avLst/>
          </a:prstGeom>
          <a:noFill/>
        </p:spPr>
        <p:txBody>
          <a:bodyPr wrap="square">
            <a:spAutoFit/>
          </a:bodyPr>
          <a:lstStyle/>
          <a:p>
            <a:pPr algn="ctr"/>
            <a:r>
              <a:rPr lang="tr-TR" dirty="0"/>
              <a:t>m= 5…..n</a:t>
            </a:r>
          </a:p>
        </p:txBody>
      </p:sp>
      <p:sp>
        <p:nvSpPr>
          <p:cNvPr id="46" name="Metin kutusu 45">
            <a:extLst>
              <a:ext uri="{FF2B5EF4-FFF2-40B4-BE49-F238E27FC236}">
                <a16:creationId xmlns:a16="http://schemas.microsoft.com/office/drawing/2014/main" id="{1DB3C748-5419-36C0-99D7-CF7108F0A531}"/>
              </a:ext>
            </a:extLst>
          </p:cNvPr>
          <p:cNvSpPr txBox="1"/>
          <p:nvPr/>
        </p:nvSpPr>
        <p:spPr>
          <a:xfrm>
            <a:off x="6785167" y="184289"/>
            <a:ext cx="1754410" cy="369332"/>
          </a:xfrm>
          <a:prstGeom prst="rect">
            <a:avLst/>
          </a:prstGeom>
          <a:noFill/>
        </p:spPr>
        <p:txBody>
          <a:bodyPr wrap="square">
            <a:spAutoFit/>
          </a:bodyPr>
          <a:lstStyle/>
          <a:p>
            <a:pPr algn="ctr"/>
            <a:r>
              <a:rPr lang="tr-TR" dirty="0"/>
              <a:t>j= 3…..n</a:t>
            </a:r>
          </a:p>
        </p:txBody>
      </p:sp>
      <p:sp>
        <p:nvSpPr>
          <p:cNvPr id="47" name="Metin kutusu 46">
            <a:extLst>
              <a:ext uri="{FF2B5EF4-FFF2-40B4-BE49-F238E27FC236}">
                <a16:creationId xmlns:a16="http://schemas.microsoft.com/office/drawing/2014/main" id="{1B70DA77-1D40-9875-CAE4-F7B95278D5D2}"/>
              </a:ext>
            </a:extLst>
          </p:cNvPr>
          <p:cNvSpPr txBox="1"/>
          <p:nvPr/>
        </p:nvSpPr>
        <p:spPr>
          <a:xfrm>
            <a:off x="4968905" y="349699"/>
            <a:ext cx="1754410" cy="369332"/>
          </a:xfrm>
          <a:prstGeom prst="rect">
            <a:avLst/>
          </a:prstGeom>
          <a:noFill/>
        </p:spPr>
        <p:txBody>
          <a:bodyPr wrap="square">
            <a:spAutoFit/>
          </a:bodyPr>
          <a:lstStyle/>
          <a:p>
            <a:pPr algn="ctr"/>
            <a:r>
              <a:rPr lang="tr-TR" dirty="0"/>
              <a:t>k= 1…..n</a:t>
            </a:r>
          </a:p>
        </p:txBody>
      </p:sp>
      <mc:AlternateContent xmlns:mc="http://schemas.openxmlformats.org/markup-compatibility/2006" xmlns:a14="http://schemas.microsoft.com/office/drawing/2010/main">
        <mc:Choice Requires="a14">
          <p:sp>
            <p:nvSpPr>
              <p:cNvPr id="48" name="Alt Başlık 2">
                <a:extLst>
                  <a:ext uri="{FF2B5EF4-FFF2-40B4-BE49-F238E27FC236}">
                    <a16:creationId xmlns:a16="http://schemas.microsoft.com/office/drawing/2014/main" id="{D24062D9-66CF-A154-BDF9-A0B0EB443233}"/>
                  </a:ext>
                </a:extLst>
              </p:cNvPr>
              <p:cNvSpPr txBox="1">
                <a:spLocks/>
              </p:cNvSpPr>
              <p:nvPr/>
            </p:nvSpPr>
            <p:spPr>
              <a:xfrm>
                <a:off x="131628" y="3697273"/>
                <a:ext cx="11843657" cy="30692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3.Adım: </a:t>
                </a:r>
                <a14:m>
                  <m:oMath xmlns:m="http://schemas.openxmlformats.org/officeDocument/2006/math">
                    <m:r>
                      <a:rPr lang="tr-TR" b="1" i="0" smtClean="0">
                        <a:latin typeface="Cambria Math" panose="02040503050406030204" pitchFamily="18" charset="0"/>
                      </a:rPr>
                      <m:t> </m:t>
                    </m:r>
                    <m:r>
                      <a:rPr lang="tr-TR" b="0" i="1" smtClean="0">
                        <a:latin typeface="Cambria Math" panose="02040503050406030204" pitchFamily="18" charset="0"/>
                      </a:rPr>
                      <m:t>Ç</m:t>
                    </m:r>
                    <m:r>
                      <a:rPr lang="tr-TR" b="0" i="1" smtClean="0">
                        <a:latin typeface="Cambria Math" panose="02040503050406030204" pitchFamily="18" charset="0"/>
                      </a:rPr>
                      <m:t>𝚤𝑘𝑡𝚤</m:t>
                    </m:r>
                    <m:r>
                      <a:rPr lang="tr-TR" b="0" i="1" smtClean="0">
                        <a:latin typeface="Cambria Math" panose="02040503050406030204" pitchFamily="18" charset="0"/>
                      </a:rPr>
                      <m:t> </m:t>
                    </m:r>
                    <m:r>
                      <a:rPr lang="tr-TR" b="0" i="1" smtClean="0">
                        <a:latin typeface="Cambria Math" panose="02040503050406030204" pitchFamily="18" charset="0"/>
                      </a:rPr>
                      <m:t>𝑘𝑎𝑡𝑚𝑎𝑛𝑑𝑎𝑘𝑖</m:t>
                    </m:r>
                    <m:r>
                      <a:rPr lang="tr-TR" b="0" i="1" smtClean="0">
                        <a:latin typeface="Cambria Math" panose="02040503050406030204" pitchFamily="18" charset="0"/>
                      </a:rPr>
                      <m:t> </m:t>
                    </m:r>
                    <m:r>
                      <a:rPr lang="tr-TR" b="0" i="1" smtClean="0">
                        <a:latin typeface="Cambria Math" panose="02040503050406030204" pitchFamily="18" charset="0"/>
                      </a:rPr>
                      <m:t>𝑁𝐸𝑇</m:t>
                    </m:r>
                    <m:r>
                      <a:rPr lang="tr-TR" b="0" i="1" smtClean="0">
                        <a:latin typeface="Cambria Math" panose="02040503050406030204" pitchFamily="18" charset="0"/>
                      </a:rPr>
                      <m:t> </m:t>
                    </m:r>
                    <m:r>
                      <a:rPr lang="tr-TR" b="0" i="1" smtClean="0">
                        <a:latin typeface="Cambria Math" panose="02040503050406030204" pitchFamily="18" charset="0"/>
                      </a:rPr>
                      <m:t>𝑣𝑒</m:t>
                    </m:r>
                    <m:r>
                      <a:rPr lang="tr-TR" b="0" i="1" smtClean="0">
                        <a:latin typeface="Cambria Math" panose="02040503050406030204" pitchFamily="18" charset="0"/>
                      </a:rPr>
                      <m:t> Ç</m:t>
                    </m:r>
                    <m:r>
                      <a:rPr lang="tr-TR" b="0" i="1" smtClean="0">
                        <a:latin typeface="Cambria Math" panose="02040503050406030204" pitchFamily="18" charset="0"/>
                      </a:rPr>
                      <m:t>𝚤𝑘𝑡𝚤</m:t>
                    </m:r>
                    <m:r>
                      <a:rPr lang="tr-TR" b="0" i="1" smtClean="0">
                        <a:latin typeface="Cambria Math" panose="02040503050406030204" pitchFamily="18" charset="0"/>
                      </a:rPr>
                      <m:t> </m:t>
                    </m:r>
                    <m:r>
                      <a:rPr lang="tr-TR" b="0" i="1" smtClean="0">
                        <a:latin typeface="Cambria Math" panose="02040503050406030204" pitchFamily="18" charset="0"/>
                      </a:rPr>
                      <m:t>𝑑𝑒</m:t>
                    </m:r>
                    <m:r>
                      <a:rPr lang="tr-TR" b="0" i="1" smtClean="0">
                        <a:latin typeface="Cambria Math" panose="02040503050406030204" pitchFamily="18" charset="0"/>
                      </a:rPr>
                      <m:t>ğ</m:t>
                    </m:r>
                    <m:r>
                      <a:rPr lang="tr-TR" b="0" i="1" smtClean="0">
                        <a:latin typeface="Cambria Math" panose="02040503050406030204" pitchFamily="18" charset="0"/>
                      </a:rPr>
                      <m:t>𝑒𝑟𝑙𝑒𝑟𝑖𝑛𝑖</m:t>
                    </m:r>
                    <m:r>
                      <a:rPr lang="tr-TR" b="0" i="1" smtClean="0">
                        <a:latin typeface="Cambria Math" panose="02040503050406030204" pitchFamily="18" charset="0"/>
                      </a:rPr>
                      <m:t> </m:t>
                    </m:r>
                    <m:r>
                      <a:rPr lang="tr-TR" b="0" i="1" smtClean="0">
                        <a:latin typeface="Cambria Math" panose="02040503050406030204" pitchFamily="18" charset="0"/>
                      </a:rPr>
                      <m:t>h𝑒𝑠𝑎𝑝𝑙𝑎</m:t>
                    </m:r>
                    <m:r>
                      <a:rPr lang="tr-TR" b="0" i="1" smtClean="0">
                        <a:latin typeface="Cambria Math" panose="02040503050406030204" pitchFamily="18" charset="0"/>
                      </a:rPr>
                      <m:t>:</m:t>
                    </m:r>
                  </m:oMath>
                </a14:m>
                <a:r>
                  <a:rPr lang="tr-TR" dirty="0"/>
                  <a:t> </a:t>
                </a:r>
              </a:p>
              <a:p>
                <a:pPr algn="l"/>
                <a14:m>
                  <m:oMath xmlns:m="http://schemas.openxmlformats.org/officeDocument/2006/math">
                    <m:r>
                      <a:rPr lang="tr-TR" b="0" i="1" smtClean="0">
                        <a:latin typeface="Cambria Math" panose="02040503050406030204" pitchFamily="18" charset="0"/>
                      </a:rPr>
                      <m:t>                                                                   </m:t>
                    </m:r>
                    <m:r>
                      <a:rPr lang="tr-TR" i="1">
                        <a:latin typeface="Cambria Math" panose="02040503050406030204" pitchFamily="18" charset="0"/>
                      </a:rPr>
                      <m:t>𝑁𝐸</m:t>
                    </m:r>
                    <m:sSubSup>
                      <m:sSubSupPr>
                        <m:ctrlPr>
                          <a:rPr lang="tr-TR" b="0" i="1" smtClean="0">
                            <a:latin typeface="Cambria Math" panose="02040503050406030204" pitchFamily="18" charset="0"/>
                          </a:rPr>
                        </m:ctrlPr>
                      </m:sSubSupPr>
                      <m:e>
                        <m:r>
                          <a:rPr lang="tr-TR" i="1">
                            <a:latin typeface="Cambria Math" panose="02040503050406030204" pitchFamily="18" charset="0"/>
                          </a:rPr>
                          <m:t>𝑇</m:t>
                        </m:r>
                      </m:e>
                      <m:sub>
                        <m:r>
                          <a:rPr lang="tr-TR" b="0" i="1" smtClean="0">
                            <a:latin typeface="Cambria Math" panose="02040503050406030204" pitchFamily="18" charset="0"/>
                          </a:rPr>
                          <m:t>𝑚</m:t>
                        </m:r>
                      </m:sub>
                      <m:sup>
                        <m:r>
                          <a:rPr lang="tr-TR" b="0" i="1" smtClean="0">
                            <a:latin typeface="Cambria Math" panose="02040503050406030204" pitchFamily="18" charset="0"/>
                          </a:rPr>
                          <m:t> </m:t>
                        </m:r>
                      </m:sup>
                    </m:sSubSup>
                    <m:r>
                      <a:rPr lang="tr-TR" i="1" smtClean="0">
                        <a:latin typeface="Cambria Math" panose="02040503050406030204" pitchFamily="18" charset="0"/>
                      </a:rPr>
                      <m:t>=</m:t>
                    </m:r>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=3</m:t>
                        </m:r>
                      </m:sub>
                      <m:sup>
                        <m:r>
                          <a:rPr lang="tr-TR" b="0" i="1" smtClean="0">
                            <a:latin typeface="Cambria Math" panose="02040503050406030204" pitchFamily="18" charset="0"/>
                          </a:rPr>
                          <m:t>𝑛</m:t>
                        </m:r>
                      </m:sup>
                      <m:e>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𝐴</m:t>
                            </m:r>
                          </m:e>
                          <m:sub>
                            <m:r>
                              <a:rPr lang="tr-TR" b="0" i="1" smtClean="0">
                                <a:latin typeface="Cambria Math" panose="02040503050406030204" pitchFamily="18" charset="0"/>
                              </a:rPr>
                              <m:t>𝑗𝑚</m:t>
                            </m:r>
                          </m:sub>
                          <m:sup>
                            <m:r>
                              <a:rPr lang="tr-TR" b="0" i="1" smtClean="0">
                                <a:latin typeface="Cambria Math" panose="02040503050406030204" pitchFamily="18" charset="0"/>
                              </a:rPr>
                              <m:t> </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Ç</m:t>
                            </m:r>
                          </m:e>
                          <m:sub>
                            <m:r>
                              <a:rPr lang="tr-TR" b="0" i="1" smtClean="0">
                                <a:latin typeface="Cambria Math" panose="02040503050406030204" pitchFamily="18" charset="0"/>
                              </a:rPr>
                              <m:t>𝑗</m:t>
                            </m:r>
                          </m:sub>
                          <m:sup>
                            <m:r>
                              <a:rPr lang="tr-TR" b="0" i="1" smtClean="0">
                                <a:latin typeface="Cambria Math" panose="02040503050406030204" pitchFamily="18" charset="0"/>
                              </a:rPr>
                              <m:t> </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𝐵</m:t>
                            </m:r>
                          </m:e>
                          <m:sub>
                            <m:r>
                              <a:rPr lang="tr-TR" b="0" i="1" smtClean="0">
                                <a:latin typeface="Cambria Math" panose="02040503050406030204" pitchFamily="18" charset="0"/>
                              </a:rPr>
                              <m:t>𝑚</m:t>
                            </m:r>
                          </m:sub>
                          <m:sup>
                            <m:r>
                              <a:rPr lang="tr-TR" b="0" i="1" smtClean="0">
                                <a:latin typeface="Cambria Math" panose="02040503050406030204" pitchFamily="18" charset="0"/>
                              </a:rPr>
                              <m:t> </m:t>
                            </m:r>
                          </m:sup>
                        </m:sSubSup>
                      </m:e>
                    </m:nary>
                  </m:oMath>
                </a14:m>
                <a:r>
                  <a:rPr lang="tr-TR" dirty="0"/>
                  <a:t> </a:t>
                </a:r>
              </a:p>
              <a:p>
                <a:pPr algn="l"/>
                <a:endParaRPr lang="tr-TR" dirty="0"/>
              </a:p>
              <a:p>
                <a:pPr algn="l"/>
                <a14:m>
                  <m:oMathPara xmlns:m="http://schemas.openxmlformats.org/officeDocument/2006/math">
                    <m:oMathParaPr>
                      <m:jc m:val="centerGroup"/>
                    </m:oMathParaPr>
                    <m:oMath xmlns:m="http://schemas.openxmlformats.org/officeDocument/2006/math">
                      <m:sSubSup>
                        <m:sSubSupPr>
                          <m:ctrlPr>
                            <a:rPr lang="tr-TR" b="0" i="1" smtClean="0">
                              <a:latin typeface="Cambria Math" panose="02040503050406030204" pitchFamily="18" charset="0"/>
                            </a:rPr>
                          </m:ctrlPr>
                        </m:sSubSupPr>
                        <m:e>
                          <m:r>
                            <a:rPr lang="tr-TR" i="1">
                              <a:latin typeface="Cambria Math" panose="02040503050406030204" pitchFamily="18" charset="0"/>
                            </a:rPr>
                            <m:t>Ç</m:t>
                          </m:r>
                        </m:e>
                        <m:sub>
                          <m:r>
                            <a:rPr lang="tr-TR" b="0" i="1" smtClean="0">
                              <a:latin typeface="Cambria Math" panose="02040503050406030204" pitchFamily="18" charset="0"/>
                            </a:rPr>
                            <m:t>𝑚</m:t>
                          </m:r>
                        </m:sub>
                        <m:sup>
                          <m:r>
                            <a:rPr lang="tr-TR" b="0" i="1" smtClean="0">
                              <a:latin typeface="Cambria Math" panose="02040503050406030204" pitchFamily="18" charset="0"/>
                            </a:rPr>
                            <m:t> </m:t>
                          </m:r>
                        </m:sup>
                      </m:sSubSup>
                      <m:r>
                        <a:rPr lang="tr-TR" i="1">
                          <a:latin typeface="Cambria Math" panose="02040503050406030204" pitchFamily="18" charset="0"/>
                        </a:rPr>
                        <m:t>=</m:t>
                      </m:r>
                      <m:r>
                        <a:rPr lang="tr-TR" i="1">
                          <a:latin typeface="Cambria Math" panose="02040503050406030204" pitchFamily="18" charset="0"/>
                        </a:rPr>
                        <m:t>𝑓</m:t>
                      </m:r>
                      <m:d>
                        <m:dPr>
                          <m:ctrlPr>
                            <a:rPr lang="tr-TR" i="1">
                              <a:latin typeface="Cambria Math" panose="02040503050406030204" pitchFamily="18" charset="0"/>
                            </a:rPr>
                          </m:ctrlPr>
                        </m:dPr>
                        <m:e>
                          <m:r>
                            <a:rPr lang="tr-TR" i="1">
                              <a:latin typeface="Cambria Math" panose="02040503050406030204" pitchFamily="18" charset="0"/>
                            </a:rPr>
                            <m:t>𝑁𝐸</m:t>
                          </m:r>
                          <m:sSubSup>
                            <m:sSubSupPr>
                              <m:ctrlPr>
                                <a:rPr lang="tr-TR" b="0" i="1" smtClean="0">
                                  <a:latin typeface="Cambria Math" panose="02040503050406030204" pitchFamily="18" charset="0"/>
                                </a:rPr>
                              </m:ctrlPr>
                            </m:sSubSupPr>
                            <m:e>
                              <m:r>
                                <a:rPr lang="tr-TR" i="1">
                                  <a:latin typeface="Cambria Math" panose="02040503050406030204" pitchFamily="18" charset="0"/>
                                </a:rPr>
                                <m:t>𝑇</m:t>
                              </m:r>
                            </m:e>
                            <m:sub>
                              <m:r>
                                <a:rPr lang="tr-TR" b="0" i="1" smtClean="0">
                                  <a:latin typeface="Cambria Math" panose="02040503050406030204" pitchFamily="18" charset="0"/>
                                </a:rPr>
                                <m:t>𝑚</m:t>
                              </m:r>
                            </m:sub>
                            <m:sup>
                              <m:r>
                                <a:rPr lang="tr-TR" b="0" i="1" smtClean="0">
                                  <a:latin typeface="Cambria Math" panose="02040503050406030204" pitchFamily="18" charset="0"/>
                                </a:rPr>
                                <m:t> </m:t>
                              </m:r>
                            </m:sup>
                          </m:sSubSup>
                        </m:e>
                      </m:d>
                    </m:oMath>
                  </m:oMathPara>
                </a14:m>
                <a:endParaRPr lang="tr-TR" dirty="0"/>
              </a:p>
              <a:p>
                <a:pPr algn="l"/>
                <a:endParaRPr lang="tr-TR" dirty="0"/>
              </a:p>
              <a:p>
                <a:pPr algn="l"/>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𝐹</m:t>
                      </m:r>
                      <m:d>
                        <m:dPr>
                          <m:ctrlPr>
                            <a:rPr lang="tr-TR" i="1">
                              <a:latin typeface="Cambria Math" panose="02040503050406030204" pitchFamily="18" charset="0"/>
                            </a:rPr>
                          </m:ctrlPr>
                        </m:dPr>
                        <m:e>
                          <m:r>
                            <a:rPr lang="tr-TR" i="1">
                              <a:latin typeface="Cambria Math" panose="02040503050406030204" pitchFamily="18" charset="0"/>
                            </a:rPr>
                            <m:t>𝑁𝐸</m:t>
                          </m:r>
                          <m:sSubSup>
                            <m:sSubSupPr>
                              <m:ctrlPr>
                                <a:rPr lang="tr-TR" b="0" i="1" smtClean="0">
                                  <a:latin typeface="Cambria Math" panose="02040503050406030204" pitchFamily="18" charset="0"/>
                                </a:rPr>
                              </m:ctrlPr>
                            </m:sSubSupPr>
                            <m:e>
                              <m:r>
                                <a:rPr lang="tr-TR" i="1">
                                  <a:latin typeface="Cambria Math" panose="02040503050406030204" pitchFamily="18" charset="0"/>
                                </a:rPr>
                                <m:t>𝑇</m:t>
                              </m:r>
                            </m:e>
                            <m:sub>
                              <m:r>
                                <a:rPr lang="tr-TR" b="0" i="1" smtClean="0">
                                  <a:latin typeface="Cambria Math" panose="02040503050406030204" pitchFamily="18" charset="0"/>
                                </a:rPr>
                                <m:t>𝑚</m:t>
                              </m:r>
                            </m:sub>
                            <m:sup>
                              <m:r>
                                <a:rPr lang="tr-TR" b="0" i="1" smtClean="0">
                                  <a:latin typeface="Cambria Math" panose="02040503050406030204" pitchFamily="18" charset="0"/>
                                </a:rPr>
                                <m:t> </m:t>
                              </m:r>
                            </m:sup>
                          </m:sSubSup>
                        </m:e>
                      </m:d>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1</m:t>
                          </m:r>
                        </m:num>
                        <m:den>
                          <m:r>
                            <a:rPr lang="tr-TR" i="1">
                              <a:latin typeface="Cambria Math" panose="02040503050406030204" pitchFamily="18" charset="0"/>
                            </a:rPr>
                            <m:t>1+</m:t>
                          </m:r>
                          <m:sSup>
                            <m:sSupPr>
                              <m:ctrlPr>
                                <a:rPr lang="tr-TR" i="1">
                                  <a:latin typeface="Cambria Math" panose="02040503050406030204" pitchFamily="18" charset="0"/>
                                </a:rPr>
                              </m:ctrlPr>
                            </m:sSupPr>
                            <m:e>
                              <m:r>
                                <a:rPr lang="tr-TR" i="1">
                                  <a:latin typeface="Cambria Math" panose="02040503050406030204" pitchFamily="18" charset="0"/>
                                </a:rPr>
                                <m:t>𝑒</m:t>
                              </m:r>
                            </m:e>
                            <m:sup>
                              <m:r>
                                <a:rPr lang="tr-TR" i="1">
                                  <a:latin typeface="Cambria Math" panose="02040503050406030204" pitchFamily="18" charset="0"/>
                                </a:rPr>
                                <m:t>−</m:t>
                              </m:r>
                              <m:r>
                                <a:rPr lang="tr-TR" i="1">
                                  <a:latin typeface="Cambria Math" panose="02040503050406030204" pitchFamily="18" charset="0"/>
                                </a:rPr>
                                <m:t>𝑁𝐸</m:t>
                              </m:r>
                              <m:sSubSup>
                                <m:sSubSupPr>
                                  <m:ctrlPr>
                                    <a:rPr lang="tr-TR" b="0" i="1" smtClean="0">
                                      <a:latin typeface="Cambria Math" panose="02040503050406030204" pitchFamily="18" charset="0"/>
                                    </a:rPr>
                                  </m:ctrlPr>
                                </m:sSubSupPr>
                                <m:e>
                                  <m:r>
                                    <a:rPr lang="tr-TR" i="1">
                                      <a:latin typeface="Cambria Math" panose="02040503050406030204" pitchFamily="18" charset="0"/>
                                    </a:rPr>
                                    <m:t>𝑇</m:t>
                                  </m:r>
                                </m:e>
                                <m:sub>
                                  <m:r>
                                    <a:rPr lang="tr-TR" b="0" i="1" smtClean="0">
                                      <a:latin typeface="Cambria Math" panose="02040503050406030204" pitchFamily="18" charset="0"/>
                                    </a:rPr>
                                    <m:t>𝑚</m:t>
                                  </m:r>
                                </m:sub>
                                <m:sup>
                                  <m:r>
                                    <a:rPr lang="tr-TR" b="0" i="1" smtClean="0">
                                      <a:latin typeface="Cambria Math" panose="02040503050406030204" pitchFamily="18" charset="0"/>
                                    </a:rPr>
                                    <m:t> </m:t>
                                  </m:r>
                                </m:sup>
                              </m:sSubSup>
                            </m:sup>
                          </m:sSup>
                        </m:den>
                      </m:f>
                    </m:oMath>
                  </m:oMathPara>
                </a14:m>
                <a:endParaRPr lang="tr-TR" b="0" dirty="0"/>
              </a:p>
              <a:p>
                <a:pPr algn="l"/>
                <a:endParaRPr lang="tr-TR" dirty="0"/>
              </a:p>
            </p:txBody>
          </p:sp>
        </mc:Choice>
        <mc:Fallback xmlns="">
          <p:sp>
            <p:nvSpPr>
              <p:cNvPr id="48" name="Alt Başlık 2">
                <a:extLst>
                  <a:ext uri="{FF2B5EF4-FFF2-40B4-BE49-F238E27FC236}">
                    <a16:creationId xmlns:a16="http://schemas.microsoft.com/office/drawing/2014/main" id="{D24062D9-66CF-A154-BDF9-A0B0EB443233}"/>
                  </a:ext>
                </a:extLst>
              </p:cNvPr>
              <p:cNvSpPr txBox="1">
                <a:spLocks noRot="1" noChangeAspect="1" noMove="1" noResize="1" noEditPoints="1" noAdjustHandles="1" noChangeArrowheads="1" noChangeShapeType="1" noTextEdit="1"/>
              </p:cNvSpPr>
              <p:nvPr/>
            </p:nvSpPr>
            <p:spPr>
              <a:xfrm>
                <a:off x="131628" y="3697273"/>
                <a:ext cx="11843657" cy="3069248"/>
              </a:xfrm>
              <a:prstGeom prst="rect">
                <a:avLst/>
              </a:prstGeom>
              <a:blipFill>
                <a:blip r:embed="rId2"/>
                <a:stretch>
                  <a:fillRect l="-824" t="-5765"/>
                </a:stretch>
              </a:blipFill>
            </p:spPr>
            <p:txBody>
              <a:bodyPr/>
              <a:lstStyle/>
              <a:p>
                <a:r>
                  <a:rPr lang="tr-TR">
                    <a:noFill/>
                  </a:rPr>
                  <a:t> </a:t>
                </a:r>
              </a:p>
            </p:txBody>
          </p:sp>
        </mc:Fallback>
      </mc:AlternateContent>
    </p:spTree>
    <p:extLst>
      <p:ext uri="{BB962C8B-B14F-4D97-AF65-F5344CB8AC3E}">
        <p14:creationId xmlns:p14="http://schemas.microsoft.com/office/powerpoint/2010/main" val="156923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5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xEl>
                                              <p:pRg st="3" end="3"/>
                                            </p:txEl>
                                          </p:spTgt>
                                        </p:tgtEl>
                                        <p:attrNameLst>
                                          <p:attrName>style.visibility</p:attrName>
                                        </p:attrNameLst>
                                      </p:cBhvr>
                                      <p:to>
                                        <p:strVal val="visible"/>
                                      </p:to>
                                    </p:set>
                                    <p:animEffect transition="in" filter="fade">
                                      <p:cBhvr>
                                        <p:cTn id="17" dur="500"/>
                                        <p:tgtEl>
                                          <p:spTgt spid="4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xEl>
                                              <p:pRg st="5" end="5"/>
                                            </p:txEl>
                                          </p:spTgt>
                                        </p:tgtEl>
                                        <p:attrNameLst>
                                          <p:attrName>style.visibility</p:attrName>
                                        </p:attrNameLst>
                                      </p:cBhvr>
                                      <p:to>
                                        <p:strVal val="visible"/>
                                      </p:to>
                                    </p:set>
                                    <p:animEffect transition="in" filter="fade">
                                      <p:cBhvr>
                                        <p:cTn id="22" dur="500"/>
                                        <p:tgtEl>
                                          <p:spTgt spid="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14393"/>
            <a:ext cx="5474208" cy="711200"/>
          </a:xfrm>
        </p:spPr>
        <p:txBody>
          <a:bodyPr>
            <a:noAutofit/>
          </a:bodyPr>
          <a:lstStyle/>
          <a:p>
            <a:pPr algn="l"/>
            <a:r>
              <a:rPr lang="tr-TR" sz="4000" dirty="0">
                <a:solidFill>
                  <a:srgbClr val="5C9138"/>
                </a:solidFill>
              </a:rPr>
              <a:t>Geriye Doğru Hesaplama</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14</a:t>
            </a:fld>
            <a:endParaRPr lang="tr-TR"/>
          </a:p>
        </p:txBody>
      </p:sp>
      <p:grpSp>
        <p:nvGrpSpPr>
          <p:cNvPr id="3" name="Grup 2">
            <a:extLst>
              <a:ext uri="{FF2B5EF4-FFF2-40B4-BE49-F238E27FC236}">
                <a16:creationId xmlns:a16="http://schemas.microsoft.com/office/drawing/2014/main" id="{D9881BA5-EE69-0774-B72D-0072C0121E80}"/>
              </a:ext>
            </a:extLst>
          </p:cNvPr>
          <p:cNvGrpSpPr/>
          <p:nvPr/>
        </p:nvGrpSpPr>
        <p:grpSpPr>
          <a:xfrm>
            <a:off x="3459489" y="459069"/>
            <a:ext cx="8732511" cy="2865700"/>
            <a:chOff x="3149440" y="184289"/>
            <a:chExt cx="8732511" cy="2865700"/>
          </a:xfrm>
        </p:grpSpPr>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3207033"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3149440" y="165241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5524607" y="93212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4889211" y="60063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4222584" y="93212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10225532" y="93212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10866400"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4890842" y="151139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4164991" y="184287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5526238" y="93212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6053457"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6371155" y="932125"/>
              <a:ext cx="898370" cy="1454888"/>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7269525" y="57914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2" name="Oval 31">
              <a:extLst>
                <a:ext uri="{FF2B5EF4-FFF2-40B4-BE49-F238E27FC236}">
                  <a16:creationId xmlns:a16="http://schemas.microsoft.com/office/drawing/2014/main" id="{127AEA95-27DE-E022-E015-4D69993DC651}"/>
                </a:ext>
              </a:extLst>
            </p:cNvPr>
            <p:cNvSpPr/>
            <p:nvPr/>
          </p:nvSpPr>
          <p:spPr>
            <a:xfrm>
              <a:off x="7289444" y="148307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9467822" y="61610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8082931" y="93212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5524607" y="93212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5526238" y="183606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8063012" y="93212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6371155" y="1836061"/>
              <a:ext cx="918289" cy="550952"/>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8832426"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9150124" y="932124"/>
              <a:ext cx="317698" cy="1454889"/>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5" name="Metin kutusu 14">
              <a:extLst>
                <a:ext uri="{FF2B5EF4-FFF2-40B4-BE49-F238E27FC236}">
                  <a16:creationId xmlns:a16="http://schemas.microsoft.com/office/drawing/2014/main" id="{03D06C84-5B02-86F3-7CD7-6C8BA6A1C399}"/>
                </a:ext>
              </a:extLst>
            </p:cNvPr>
            <p:cNvSpPr txBox="1"/>
            <p:nvPr/>
          </p:nvSpPr>
          <p:spPr>
            <a:xfrm>
              <a:off x="4932063" y="728424"/>
              <a:ext cx="530352" cy="369332"/>
            </a:xfrm>
            <a:prstGeom prst="rect">
              <a:avLst/>
            </a:prstGeom>
            <a:noFill/>
          </p:spPr>
          <p:txBody>
            <a:bodyPr wrap="square">
              <a:spAutoFit/>
            </a:bodyPr>
            <a:lstStyle/>
            <a:p>
              <a:pPr algn="ctr"/>
              <a:r>
                <a:rPr lang="tr-TR" dirty="0">
                  <a:solidFill>
                    <a:srgbClr val="FF0000"/>
                  </a:solidFill>
                </a:rPr>
                <a:t>1</a:t>
              </a:r>
            </a:p>
          </p:txBody>
        </p:sp>
        <p:sp>
          <p:nvSpPr>
            <p:cNvPr id="21" name="Metin kutusu 20">
              <a:extLst>
                <a:ext uri="{FF2B5EF4-FFF2-40B4-BE49-F238E27FC236}">
                  <a16:creationId xmlns:a16="http://schemas.microsoft.com/office/drawing/2014/main" id="{4AE04740-61DF-9506-1B44-298F552E3F1C}"/>
                </a:ext>
              </a:extLst>
            </p:cNvPr>
            <p:cNvSpPr txBox="1"/>
            <p:nvPr/>
          </p:nvSpPr>
          <p:spPr>
            <a:xfrm>
              <a:off x="4941733" y="1679584"/>
              <a:ext cx="530352" cy="369332"/>
            </a:xfrm>
            <a:prstGeom prst="rect">
              <a:avLst/>
            </a:prstGeom>
            <a:noFill/>
          </p:spPr>
          <p:txBody>
            <a:bodyPr wrap="square">
              <a:spAutoFit/>
            </a:bodyPr>
            <a:lstStyle/>
            <a:p>
              <a:pPr algn="ctr"/>
              <a:r>
                <a:rPr lang="tr-TR" dirty="0">
                  <a:solidFill>
                    <a:srgbClr val="FF0000"/>
                  </a:solidFill>
                </a:rPr>
                <a:t>2</a:t>
              </a:r>
            </a:p>
          </p:txBody>
        </p:sp>
        <p:sp>
          <p:nvSpPr>
            <p:cNvPr id="25" name="Metin kutusu 24">
              <a:extLst>
                <a:ext uri="{FF2B5EF4-FFF2-40B4-BE49-F238E27FC236}">
                  <a16:creationId xmlns:a16="http://schemas.microsoft.com/office/drawing/2014/main" id="{48A2A2D8-C5CB-43C5-966D-BA70AA3D7F7E}"/>
                </a:ext>
              </a:extLst>
            </p:cNvPr>
            <p:cNvSpPr txBox="1"/>
            <p:nvPr/>
          </p:nvSpPr>
          <p:spPr>
            <a:xfrm>
              <a:off x="7424973" y="728424"/>
              <a:ext cx="530352" cy="369332"/>
            </a:xfrm>
            <a:prstGeom prst="rect">
              <a:avLst/>
            </a:prstGeom>
            <a:noFill/>
          </p:spPr>
          <p:txBody>
            <a:bodyPr wrap="square">
              <a:spAutoFit/>
            </a:bodyPr>
            <a:lstStyle/>
            <a:p>
              <a:pPr algn="ctr"/>
              <a:r>
                <a:rPr lang="tr-TR" dirty="0">
                  <a:solidFill>
                    <a:srgbClr val="FF0000"/>
                  </a:solidFill>
                </a:rPr>
                <a:t>3</a:t>
              </a:r>
            </a:p>
          </p:txBody>
        </p:sp>
        <p:sp>
          <p:nvSpPr>
            <p:cNvPr id="28" name="Metin kutusu 27">
              <a:extLst>
                <a:ext uri="{FF2B5EF4-FFF2-40B4-BE49-F238E27FC236}">
                  <a16:creationId xmlns:a16="http://schemas.microsoft.com/office/drawing/2014/main" id="{B7EAC54D-BD75-1C1D-4C2F-7761B0029F68}"/>
                </a:ext>
              </a:extLst>
            </p:cNvPr>
            <p:cNvSpPr txBox="1"/>
            <p:nvPr/>
          </p:nvSpPr>
          <p:spPr>
            <a:xfrm>
              <a:off x="7421011" y="1626103"/>
              <a:ext cx="530352" cy="369332"/>
            </a:xfrm>
            <a:prstGeom prst="rect">
              <a:avLst/>
            </a:prstGeom>
            <a:noFill/>
          </p:spPr>
          <p:txBody>
            <a:bodyPr wrap="square">
              <a:spAutoFit/>
            </a:bodyPr>
            <a:lstStyle/>
            <a:p>
              <a:pPr algn="ctr"/>
              <a:r>
                <a:rPr lang="tr-TR" dirty="0">
                  <a:solidFill>
                    <a:srgbClr val="FF0000"/>
                  </a:solidFill>
                </a:rPr>
                <a:t>4</a:t>
              </a:r>
            </a:p>
          </p:txBody>
        </p:sp>
        <p:sp>
          <p:nvSpPr>
            <p:cNvPr id="34" name="Metin kutusu 33">
              <a:extLst>
                <a:ext uri="{FF2B5EF4-FFF2-40B4-BE49-F238E27FC236}">
                  <a16:creationId xmlns:a16="http://schemas.microsoft.com/office/drawing/2014/main" id="{469B74A9-AC76-78A8-9096-B1F7E9AC88A5}"/>
                </a:ext>
              </a:extLst>
            </p:cNvPr>
            <p:cNvSpPr txBox="1"/>
            <p:nvPr/>
          </p:nvSpPr>
          <p:spPr>
            <a:xfrm>
              <a:off x="9599390" y="754092"/>
              <a:ext cx="530352" cy="369332"/>
            </a:xfrm>
            <a:prstGeom prst="rect">
              <a:avLst/>
            </a:prstGeom>
            <a:noFill/>
          </p:spPr>
          <p:txBody>
            <a:bodyPr wrap="square">
              <a:spAutoFit/>
            </a:bodyPr>
            <a:lstStyle/>
            <a:p>
              <a:pPr algn="ctr"/>
              <a:r>
                <a:rPr lang="tr-TR" dirty="0">
                  <a:solidFill>
                    <a:srgbClr val="FF0000"/>
                  </a:solidFill>
                </a:rPr>
                <a:t>5</a:t>
              </a:r>
            </a:p>
          </p:txBody>
        </p:sp>
        <p:sp>
          <p:nvSpPr>
            <p:cNvPr id="45" name="Metin kutusu 44">
              <a:extLst>
                <a:ext uri="{FF2B5EF4-FFF2-40B4-BE49-F238E27FC236}">
                  <a16:creationId xmlns:a16="http://schemas.microsoft.com/office/drawing/2014/main" id="{A38F521F-00E1-D818-F2C3-0AB2D9304F10}"/>
                </a:ext>
              </a:extLst>
            </p:cNvPr>
            <p:cNvSpPr txBox="1"/>
            <p:nvPr/>
          </p:nvSpPr>
          <p:spPr>
            <a:xfrm>
              <a:off x="8987361" y="191011"/>
              <a:ext cx="1754410" cy="369332"/>
            </a:xfrm>
            <a:prstGeom prst="rect">
              <a:avLst/>
            </a:prstGeom>
            <a:noFill/>
          </p:spPr>
          <p:txBody>
            <a:bodyPr wrap="square">
              <a:spAutoFit/>
            </a:bodyPr>
            <a:lstStyle/>
            <a:p>
              <a:pPr algn="ctr"/>
              <a:r>
                <a:rPr lang="tr-TR" dirty="0"/>
                <a:t>m= 5…..n</a:t>
              </a:r>
            </a:p>
          </p:txBody>
        </p:sp>
        <p:sp>
          <p:nvSpPr>
            <p:cNvPr id="46" name="Metin kutusu 45">
              <a:extLst>
                <a:ext uri="{FF2B5EF4-FFF2-40B4-BE49-F238E27FC236}">
                  <a16:creationId xmlns:a16="http://schemas.microsoft.com/office/drawing/2014/main" id="{1DB3C748-5419-36C0-99D7-CF7108F0A531}"/>
                </a:ext>
              </a:extLst>
            </p:cNvPr>
            <p:cNvSpPr txBox="1"/>
            <p:nvPr/>
          </p:nvSpPr>
          <p:spPr>
            <a:xfrm>
              <a:off x="6785167" y="184289"/>
              <a:ext cx="1754410" cy="369332"/>
            </a:xfrm>
            <a:prstGeom prst="rect">
              <a:avLst/>
            </a:prstGeom>
            <a:noFill/>
          </p:spPr>
          <p:txBody>
            <a:bodyPr wrap="square">
              <a:spAutoFit/>
            </a:bodyPr>
            <a:lstStyle/>
            <a:p>
              <a:pPr algn="ctr"/>
              <a:r>
                <a:rPr lang="tr-TR" dirty="0"/>
                <a:t>j= 3…..n</a:t>
              </a:r>
            </a:p>
          </p:txBody>
        </p:sp>
        <p:sp>
          <p:nvSpPr>
            <p:cNvPr id="47" name="Metin kutusu 46">
              <a:extLst>
                <a:ext uri="{FF2B5EF4-FFF2-40B4-BE49-F238E27FC236}">
                  <a16:creationId xmlns:a16="http://schemas.microsoft.com/office/drawing/2014/main" id="{1B70DA77-1D40-9875-CAE4-F7B95278D5D2}"/>
                </a:ext>
              </a:extLst>
            </p:cNvPr>
            <p:cNvSpPr txBox="1"/>
            <p:nvPr/>
          </p:nvSpPr>
          <p:spPr>
            <a:xfrm>
              <a:off x="4968905" y="349699"/>
              <a:ext cx="1754410" cy="369332"/>
            </a:xfrm>
            <a:prstGeom prst="rect">
              <a:avLst/>
            </a:prstGeom>
            <a:noFill/>
          </p:spPr>
          <p:txBody>
            <a:bodyPr wrap="square">
              <a:spAutoFit/>
            </a:bodyPr>
            <a:lstStyle/>
            <a:p>
              <a:pPr algn="ctr"/>
              <a:r>
                <a:rPr lang="tr-TR" dirty="0"/>
                <a:t>k= 1…..n</a:t>
              </a:r>
            </a:p>
          </p:txBody>
        </p:sp>
      </p:grpSp>
      <mc:AlternateContent xmlns:mc="http://schemas.openxmlformats.org/markup-compatibility/2006" xmlns:a14="http://schemas.microsoft.com/office/drawing/2010/main">
        <mc:Choice Requires="a14">
          <p:sp>
            <p:nvSpPr>
              <p:cNvPr id="48" name="Alt Başlık 2">
                <a:extLst>
                  <a:ext uri="{FF2B5EF4-FFF2-40B4-BE49-F238E27FC236}">
                    <a16:creationId xmlns:a16="http://schemas.microsoft.com/office/drawing/2014/main" id="{D24062D9-66CF-A154-BDF9-A0B0EB443233}"/>
                  </a:ext>
                </a:extLst>
              </p:cNvPr>
              <p:cNvSpPr txBox="1">
                <a:spLocks/>
              </p:cNvSpPr>
              <p:nvPr/>
            </p:nvSpPr>
            <p:spPr>
              <a:xfrm>
                <a:off x="174171" y="3859982"/>
                <a:ext cx="11843657" cy="23025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1.Adım: </a:t>
                </a:r>
                <a:r>
                  <a:rPr lang="tr-TR" dirty="0"/>
                  <a:t>Hatayı tespit et:</a:t>
                </a:r>
              </a:p>
              <a:p>
                <a:pPr algn="l"/>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𝐸</m:t>
                          </m:r>
                        </m:e>
                        <m:sub>
                          <m:r>
                            <a:rPr lang="tr-TR" i="1">
                              <a:latin typeface="Cambria Math" panose="02040503050406030204" pitchFamily="18" charset="0"/>
                            </a:rPr>
                            <m:t>𝑚</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𝐵</m:t>
                          </m:r>
                        </m:e>
                        <m:sub>
                          <m:r>
                            <a:rPr lang="tr-TR" i="1">
                              <a:latin typeface="Cambria Math" panose="02040503050406030204" pitchFamily="18" charset="0"/>
                            </a:rPr>
                            <m:t>𝑚</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Ç</m:t>
                          </m:r>
                        </m:e>
                        <m:sub>
                          <m:r>
                            <a:rPr lang="tr-TR" i="1">
                              <a:latin typeface="Cambria Math" panose="02040503050406030204" pitchFamily="18" charset="0"/>
                            </a:rPr>
                            <m:t>𝑚</m:t>
                          </m:r>
                        </m:sub>
                      </m:sSub>
                      <m:r>
                        <a:rPr lang="tr-TR">
                          <a:latin typeface="Cambria Math" panose="02040503050406030204" pitchFamily="18" charset="0"/>
                        </a:rPr>
                        <m:t> </m:t>
                      </m:r>
                    </m:oMath>
                  </m:oMathPara>
                </a14:m>
                <a:endParaRPr lang="tr-TR" dirty="0"/>
              </a:p>
              <a:p>
                <a:pPr marL="342900" indent="-342900" algn="l">
                  <a:buFont typeface="Calibri" panose="020F0502020204030204" pitchFamily="34" charset="0"/>
                  <a:buChar char="∞"/>
                </a:pPr>
                <a:r>
                  <a:rPr lang="tr-TR" b="1" dirty="0"/>
                  <a:t>2.Adım:</a:t>
                </a:r>
              </a:p>
              <a:p>
                <a:pPr marL="800100" lvl="1" indent="-342900" algn="l">
                  <a:buFont typeface="Calibri" panose="020F0502020204030204" pitchFamily="34" charset="0"/>
                  <a:buChar char="∞"/>
                </a:pPr>
                <a:r>
                  <a:rPr lang="tr-TR" dirty="0"/>
                  <a:t>Ara katman ile çıktı katmanı arasındaki ağırlıkların değiştirilmesi,</a:t>
                </a:r>
              </a:p>
              <a:p>
                <a:pPr marL="800100" lvl="1" indent="-342900" algn="l">
                  <a:buFont typeface="Calibri" panose="020F0502020204030204" pitchFamily="34" charset="0"/>
                  <a:buChar char="∞"/>
                </a:pPr>
                <a:r>
                  <a:rPr lang="tr-TR" dirty="0"/>
                  <a:t>Girdi katman ile ara katman arasındaki ağırlıkların değiştirilmesi</a:t>
                </a:r>
              </a:p>
              <a:p>
                <a:pPr algn="l"/>
                <a:endParaRPr lang="tr-TR" b="1" dirty="0"/>
              </a:p>
              <a:p>
                <a:pPr marL="342900" indent="-342900" algn="l">
                  <a:buFont typeface="Calibri" panose="020F0502020204030204" pitchFamily="34" charset="0"/>
                  <a:buChar char="∞"/>
                </a:pPr>
                <a:endParaRPr lang="tr-TR" dirty="0"/>
              </a:p>
            </p:txBody>
          </p:sp>
        </mc:Choice>
        <mc:Fallback xmlns="">
          <p:sp>
            <p:nvSpPr>
              <p:cNvPr id="48" name="Alt Başlık 2">
                <a:extLst>
                  <a:ext uri="{FF2B5EF4-FFF2-40B4-BE49-F238E27FC236}">
                    <a16:creationId xmlns:a16="http://schemas.microsoft.com/office/drawing/2014/main" id="{D24062D9-66CF-A154-BDF9-A0B0EB443233}"/>
                  </a:ext>
                </a:extLst>
              </p:cNvPr>
              <p:cNvSpPr txBox="1">
                <a:spLocks noRot="1" noChangeAspect="1" noMove="1" noResize="1" noEditPoints="1" noAdjustHandles="1" noChangeArrowheads="1" noChangeShapeType="1" noTextEdit="1"/>
              </p:cNvSpPr>
              <p:nvPr/>
            </p:nvSpPr>
            <p:spPr>
              <a:xfrm>
                <a:off x="174171" y="3859982"/>
                <a:ext cx="11843657" cy="2302543"/>
              </a:xfrm>
              <a:prstGeom prst="rect">
                <a:avLst/>
              </a:prstGeom>
              <a:blipFill>
                <a:blip r:embed="rId2"/>
                <a:stretch>
                  <a:fillRect l="-824" t="-3968"/>
                </a:stretch>
              </a:blipFill>
            </p:spPr>
            <p:txBody>
              <a:bodyPr/>
              <a:lstStyle/>
              <a:p>
                <a:r>
                  <a:rPr lang="tr-TR">
                    <a:noFill/>
                  </a:rPr>
                  <a:t> </a:t>
                </a:r>
              </a:p>
            </p:txBody>
          </p:sp>
        </mc:Fallback>
      </mc:AlternateContent>
    </p:spTree>
    <p:extLst>
      <p:ext uri="{BB962C8B-B14F-4D97-AF65-F5344CB8AC3E}">
        <p14:creationId xmlns:p14="http://schemas.microsoft.com/office/powerpoint/2010/main" val="6329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5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Effect transition="in" filter="fade">
                                      <p:cBhvr>
                                        <p:cTn id="17" dur="500"/>
                                        <p:tgtEl>
                                          <p:spTgt spid="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Effect transition="in" filter="fade">
                                      <p:cBhvr>
                                        <p:cTn id="22" dur="500"/>
                                        <p:tgtEl>
                                          <p:spTgt spid="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
                                            <p:txEl>
                                              <p:pRg st="4" end="4"/>
                                            </p:txEl>
                                          </p:spTgt>
                                        </p:tgtEl>
                                        <p:attrNameLst>
                                          <p:attrName>style.visibility</p:attrName>
                                        </p:attrNameLst>
                                      </p:cBhvr>
                                      <p:to>
                                        <p:strVal val="visible"/>
                                      </p:to>
                                    </p:set>
                                    <p:animEffect transition="in" filter="fade">
                                      <p:cBhvr>
                                        <p:cTn id="27" dur="500"/>
                                        <p:tgtEl>
                                          <p:spTgt spid="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Geriye Doğru Hesaplama</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15</a:t>
            </a:fld>
            <a:endParaRPr lang="tr-TR"/>
          </a:p>
        </p:txBody>
      </p:sp>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3207033"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3149440" y="165241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5524607" y="93212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4889211" y="60063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4222584" y="93212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10225532" y="93212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10866400"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4890842" y="151139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4164991" y="184287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5526238" y="93212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6053457"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6371155" y="932125"/>
            <a:ext cx="898370" cy="1454888"/>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7269525" y="57914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2" name="Oval 31">
            <a:extLst>
              <a:ext uri="{FF2B5EF4-FFF2-40B4-BE49-F238E27FC236}">
                <a16:creationId xmlns:a16="http://schemas.microsoft.com/office/drawing/2014/main" id="{127AEA95-27DE-E022-E015-4D69993DC651}"/>
              </a:ext>
            </a:extLst>
          </p:cNvPr>
          <p:cNvSpPr/>
          <p:nvPr/>
        </p:nvSpPr>
        <p:spPr>
          <a:xfrm>
            <a:off x="7289444" y="148307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9467822" y="61610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8082931" y="93212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5524607" y="93212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5526238" y="183606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8063012" y="93212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6371155" y="1836061"/>
            <a:ext cx="918289" cy="550952"/>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8832426"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9150124" y="932124"/>
            <a:ext cx="317698" cy="1454889"/>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5" name="Metin kutusu 14">
            <a:extLst>
              <a:ext uri="{FF2B5EF4-FFF2-40B4-BE49-F238E27FC236}">
                <a16:creationId xmlns:a16="http://schemas.microsoft.com/office/drawing/2014/main" id="{03D06C84-5B02-86F3-7CD7-6C8BA6A1C399}"/>
              </a:ext>
            </a:extLst>
          </p:cNvPr>
          <p:cNvSpPr txBox="1"/>
          <p:nvPr/>
        </p:nvSpPr>
        <p:spPr>
          <a:xfrm>
            <a:off x="4932063" y="728424"/>
            <a:ext cx="530352" cy="369332"/>
          </a:xfrm>
          <a:prstGeom prst="rect">
            <a:avLst/>
          </a:prstGeom>
          <a:noFill/>
        </p:spPr>
        <p:txBody>
          <a:bodyPr wrap="square">
            <a:spAutoFit/>
          </a:bodyPr>
          <a:lstStyle/>
          <a:p>
            <a:pPr algn="ctr"/>
            <a:r>
              <a:rPr lang="tr-TR" dirty="0">
                <a:solidFill>
                  <a:srgbClr val="FF0000"/>
                </a:solidFill>
              </a:rPr>
              <a:t>1</a:t>
            </a:r>
          </a:p>
        </p:txBody>
      </p:sp>
      <p:sp>
        <p:nvSpPr>
          <p:cNvPr id="21" name="Metin kutusu 20">
            <a:extLst>
              <a:ext uri="{FF2B5EF4-FFF2-40B4-BE49-F238E27FC236}">
                <a16:creationId xmlns:a16="http://schemas.microsoft.com/office/drawing/2014/main" id="{4AE04740-61DF-9506-1B44-298F552E3F1C}"/>
              </a:ext>
            </a:extLst>
          </p:cNvPr>
          <p:cNvSpPr txBox="1"/>
          <p:nvPr/>
        </p:nvSpPr>
        <p:spPr>
          <a:xfrm>
            <a:off x="4941733" y="1679584"/>
            <a:ext cx="530352" cy="369332"/>
          </a:xfrm>
          <a:prstGeom prst="rect">
            <a:avLst/>
          </a:prstGeom>
          <a:noFill/>
        </p:spPr>
        <p:txBody>
          <a:bodyPr wrap="square">
            <a:spAutoFit/>
          </a:bodyPr>
          <a:lstStyle/>
          <a:p>
            <a:pPr algn="ctr"/>
            <a:r>
              <a:rPr lang="tr-TR" dirty="0">
                <a:solidFill>
                  <a:srgbClr val="FF0000"/>
                </a:solidFill>
              </a:rPr>
              <a:t>2</a:t>
            </a:r>
          </a:p>
        </p:txBody>
      </p:sp>
      <p:sp>
        <p:nvSpPr>
          <p:cNvPr id="25" name="Metin kutusu 24">
            <a:extLst>
              <a:ext uri="{FF2B5EF4-FFF2-40B4-BE49-F238E27FC236}">
                <a16:creationId xmlns:a16="http://schemas.microsoft.com/office/drawing/2014/main" id="{48A2A2D8-C5CB-43C5-966D-BA70AA3D7F7E}"/>
              </a:ext>
            </a:extLst>
          </p:cNvPr>
          <p:cNvSpPr txBox="1"/>
          <p:nvPr/>
        </p:nvSpPr>
        <p:spPr>
          <a:xfrm>
            <a:off x="7424973" y="728424"/>
            <a:ext cx="530352" cy="369332"/>
          </a:xfrm>
          <a:prstGeom prst="rect">
            <a:avLst/>
          </a:prstGeom>
          <a:noFill/>
        </p:spPr>
        <p:txBody>
          <a:bodyPr wrap="square">
            <a:spAutoFit/>
          </a:bodyPr>
          <a:lstStyle/>
          <a:p>
            <a:pPr algn="ctr"/>
            <a:r>
              <a:rPr lang="tr-TR" dirty="0">
                <a:solidFill>
                  <a:srgbClr val="FF0000"/>
                </a:solidFill>
              </a:rPr>
              <a:t>3</a:t>
            </a:r>
          </a:p>
        </p:txBody>
      </p:sp>
      <p:sp>
        <p:nvSpPr>
          <p:cNvPr id="28" name="Metin kutusu 27">
            <a:extLst>
              <a:ext uri="{FF2B5EF4-FFF2-40B4-BE49-F238E27FC236}">
                <a16:creationId xmlns:a16="http://schemas.microsoft.com/office/drawing/2014/main" id="{B7EAC54D-BD75-1C1D-4C2F-7761B0029F68}"/>
              </a:ext>
            </a:extLst>
          </p:cNvPr>
          <p:cNvSpPr txBox="1"/>
          <p:nvPr/>
        </p:nvSpPr>
        <p:spPr>
          <a:xfrm>
            <a:off x="7421011" y="1626103"/>
            <a:ext cx="530352" cy="369332"/>
          </a:xfrm>
          <a:prstGeom prst="rect">
            <a:avLst/>
          </a:prstGeom>
          <a:noFill/>
        </p:spPr>
        <p:txBody>
          <a:bodyPr wrap="square">
            <a:spAutoFit/>
          </a:bodyPr>
          <a:lstStyle/>
          <a:p>
            <a:pPr algn="ctr"/>
            <a:r>
              <a:rPr lang="tr-TR" dirty="0">
                <a:solidFill>
                  <a:srgbClr val="FF0000"/>
                </a:solidFill>
              </a:rPr>
              <a:t>4</a:t>
            </a:r>
          </a:p>
        </p:txBody>
      </p:sp>
      <p:sp>
        <p:nvSpPr>
          <p:cNvPr id="34" name="Metin kutusu 33">
            <a:extLst>
              <a:ext uri="{FF2B5EF4-FFF2-40B4-BE49-F238E27FC236}">
                <a16:creationId xmlns:a16="http://schemas.microsoft.com/office/drawing/2014/main" id="{469B74A9-AC76-78A8-9096-B1F7E9AC88A5}"/>
              </a:ext>
            </a:extLst>
          </p:cNvPr>
          <p:cNvSpPr txBox="1"/>
          <p:nvPr/>
        </p:nvSpPr>
        <p:spPr>
          <a:xfrm>
            <a:off x="9599390" y="754092"/>
            <a:ext cx="530352" cy="369332"/>
          </a:xfrm>
          <a:prstGeom prst="rect">
            <a:avLst/>
          </a:prstGeom>
          <a:noFill/>
        </p:spPr>
        <p:txBody>
          <a:bodyPr wrap="square">
            <a:spAutoFit/>
          </a:bodyPr>
          <a:lstStyle/>
          <a:p>
            <a:pPr algn="ctr"/>
            <a:r>
              <a:rPr lang="tr-TR" dirty="0">
                <a:solidFill>
                  <a:srgbClr val="FF0000"/>
                </a:solidFill>
              </a:rPr>
              <a:t>5</a:t>
            </a:r>
          </a:p>
        </p:txBody>
      </p:sp>
      <p:sp>
        <p:nvSpPr>
          <p:cNvPr id="45" name="Metin kutusu 44">
            <a:extLst>
              <a:ext uri="{FF2B5EF4-FFF2-40B4-BE49-F238E27FC236}">
                <a16:creationId xmlns:a16="http://schemas.microsoft.com/office/drawing/2014/main" id="{A38F521F-00E1-D818-F2C3-0AB2D9304F10}"/>
              </a:ext>
            </a:extLst>
          </p:cNvPr>
          <p:cNvSpPr txBox="1"/>
          <p:nvPr/>
        </p:nvSpPr>
        <p:spPr>
          <a:xfrm>
            <a:off x="8987361" y="191011"/>
            <a:ext cx="1754410" cy="369332"/>
          </a:xfrm>
          <a:prstGeom prst="rect">
            <a:avLst/>
          </a:prstGeom>
          <a:noFill/>
        </p:spPr>
        <p:txBody>
          <a:bodyPr wrap="square">
            <a:spAutoFit/>
          </a:bodyPr>
          <a:lstStyle/>
          <a:p>
            <a:pPr algn="ctr"/>
            <a:r>
              <a:rPr lang="tr-TR" dirty="0"/>
              <a:t>m= 5…..n</a:t>
            </a:r>
          </a:p>
        </p:txBody>
      </p:sp>
      <p:sp>
        <p:nvSpPr>
          <p:cNvPr id="46" name="Metin kutusu 45">
            <a:extLst>
              <a:ext uri="{FF2B5EF4-FFF2-40B4-BE49-F238E27FC236}">
                <a16:creationId xmlns:a16="http://schemas.microsoft.com/office/drawing/2014/main" id="{1DB3C748-5419-36C0-99D7-CF7108F0A531}"/>
              </a:ext>
            </a:extLst>
          </p:cNvPr>
          <p:cNvSpPr txBox="1"/>
          <p:nvPr/>
        </p:nvSpPr>
        <p:spPr>
          <a:xfrm>
            <a:off x="6785167" y="184289"/>
            <a:ext cx="1754410" cy="369332"/>
          </a:xfrm>
          <a:prstGeom prst="rect">
            <a:avLst/>
          </a:prstGeom>
          <a:noFill/>
        </p:spPr>
        <p:txBody>
          <a:bodyPr wrap="square">
            <a:spAutoFit/>
          </a:bodyPr>
          <a:lstStyle/>
          <a:p>
            <a:pPr algn="ctr"/>
            <a:r>
              <a:rPr lang="tr-TR" dirty="0"/>
              <a:t>j= 3…..n</a:t>
            </a:r>
          </a:p>
        </p:txBody>
      </p:sp>
      <p:sp>
        <p:nvSpPr>
          <p:cNvPr id="47" name="Metin kutusu 46">
            <a:extLst>
              <a:ext uri="{FF2B5EF4-FFF2-40B4-BE49-F238E27FC236}">
                <a16:creationId xmlns:a16="http://schemas.microsoft.com/office/drawing/2014/main" id="{1B70DA77-1D40-9875-CAE4-F7B95278D5D2}"/>
              </a:ext>
            </a:extLst>
          </p:cNvPr>
          <p:cNvSpPr txBox="1"/>
          <p:nvPr/>
        </p:nvSpPr>
        <p:spPr>
          <a:xfrm>
            <a:off x="4968905" y="349699"/>
            <a:ext cx="1754410" cy="369332"/>
          </a:xfrm>
          <a:prstGeom prst="rect">
            <a:avLst/>
          </a:prstGeom>
          <a:noFill/>
        </p:spPr>
        <p:txBody>
          <a:bodyPr wrap="square">
            <a:spAutoFit/>
          </a:bodyPr>
          <a:lstStyle/>
          <a:p>
            <a:pPr algn="ctr"/>
            <a:r>
              <a:rPr lang="tr-TR" dirty="0"/>
              <a:t>k= 1…..n</a:t>
            </a:r>
          </a:p>
        </p:txBody>
      </p:sp>
      <mc:AlternateContent xmlns:mc="http://schemas.openxmlformats.org/markup-compatibility/2006" xmlns:a14="http://schemas.microsoft.com/office/drawing/2010/main">
        <mc:Choice Requires="a14">
          <p:sp>
            <p:nvSpPr>
              <p:cNvPr id="48" name="Alt Başlık 2">
                <a:extLst>
                  <a:ext uri="{FF2B5EF4-FFF2-40B4-BE49-F238E27FC236}">
                    <a16:creationId xmlns:a16="http://schemas.microsoft.com/office/drawing/2014/main" id="{D24062D9-66CF-A154-BDF9-A0B0EB443233}"/>
                  </a:ext>
                </a:extLst>
              </p:cNvPr>
              <p:cNvSpPr txBox="1">
                <a:spLocks/>
              </p:cNvSpPr>
              <p:nvPr/>
            </p:nvSpPr>
            <p:spPr>
              <a:xfrm>
                <a:off x="38294" y="3137078"/>
                <a:ext cx="11843657" cy="372092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Ara Katman ile Çıktı Katmanı arasındaki ağırlıkların değiştirilmesi</a:t>
                </a:r>
              </a:p>
              <a:p>
                <a:pPr marL="342900" indent="-342900" algn="l">
                  <a:buFont typeface="Calibri" panose="020F0502020204030204" pitchFamily="34" charset="0"/>
                  <a:buChar char="∞"/>
                </a:pPr>
                <a:r>
                  <a:rPr lang="tr-TR" b="1" dirty="0"/>
                  <a:t>3.Adım: </a:t>
                </a:r>
                <a:r>
                  <a:rPr lang="tr-TR" dirty="0"/>
                  <a:t>Ağırlıkların değişim miktarı hesaplanır,</a:t>
                </a:r>
              </a:p>
              <a:p>
                <a:pPr marL="342900" indent="-342900" algn="l">
                  <a:buFont typeface="Calibri" panose="020F0502020204030204" pitchFamily="34" charset="0"/>
                  <a:buChar char="∞"/>
                </a:pPr>
                <a:endParaRPr lang="tr-TR" dirty="0"/>
              </a:p>
              <a:p>
                <a:pPr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𝛿</m:t>
                          </m:r>
                        </m:e>
                        <m:sub>
                          <m:r>
                            <a:rPr lang="tr-TR" i="1">
                              <a:latin typeface="Cambria Math" panose="02040503050406030204" pitchFamily="18" charset="0"/>
                            </a:rPr>
                            <m:t>𝑚</m:t>
                          </m:r>
                        </m:sub>
                      </m:sSub>
                      <m:r>
                        <a:rPr lang="tr-TR" i="1">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m:t>
                          </m:r>
                        </m:sup>
                      </m:sSup>
                      <m:d>
                        <m:dPr>
                          <m:ctrlPr>
                            <a:rPr lang="tr-TR" b="0" i="1" smtClean="0">
                              <a:latin typeface="Cambria Math" panose="02040503050406030204" pitchFamily="18" charset="0"/>
                            </a:rPr>
                          </m:ctrlPr>
                        </m:dPr>
                        <m:e>
                          <m:r>
                            <a:rPr lang="tr-TR" b="0" i="1" smtClean="0">
                              <a:latin typeface="Cambria Math" panose="02040503050406030204" pitchFamily="18" charset="0"/>
                            </a:rPr>
                            <m:t>𝑁𝐸</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𝑇</m:t>
                              </m:r>
                            </m:e>
                            <m:sub>
                              <m:r>
                                <a:rPr lang="tr-TR" b="0" i="1" smtClean="0">
                                  <a:latin typeface="Cambria Math" panose="02040503050406030204" pitchFamily="18" charset="0"/>
                                </a:rPr>
                                <m:t>𝑚</m:t>
                              </m:r>
                            </m:sub>
                          </m:sSub>
                        </m:e>
                      </m:d>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𝐸</m:t>
                          </m:r>
                        </m:e>
                        <m:sub>
                          <m:r>
                            <a:rPr lang="tr-TR" i="1">
                              <a:latin typeface="Cambria Math" panose="02040503050406030204" pitchFamily="18" charset="0"/>
                            </a:rPr>
                            <m:t>𝑚</m:t>
                          </m:r>
                        </m:sub>
                      </m:sSub>
                      <m:r>
                        <a:rPr lang="tr-TR">
                          <a:latin typeface="Cambria Math" panose="02040503050406030204" pitchFamily="18" charset="0"/>
                        </a:rPr>
                        <m:t> </m:t>
                      </m:r>
                    </m:oMath>
                  </m:oMathPara>
                </a14:m>
                <a:endParaRPr lang="tr-TR" i="1" dirty="0">
                  <a:latin typeface="Cambria Math" panose="02040503050406030204" pitchFamily="18" charset="0"/>
                </a:endParaRPr>
              </a:p>
              <a:p>
                <a:pPr algn="l"/>
                <a:endParaRPr lang="tr-TR"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𝛿</m:t>
                          </m:r>
                        </m:e>
                        <m:sub>
                          <m:r>
                            <a:rPr lang="tr-TR" i="1">
                              <a:latin typeface="Cambria Math" panose="02040503050406030204" pitchFamily="18" charset="0"/>
                            </a:rPr>
                            <m:t>𝑚</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Ç</m:t>
                          </m:r>
                        </m:e>
                        <m:sub>
                          <m:r>
                            <a:rPr lang="tr-TR" i="1">
                              <a:latin typeface="Cambria Math" panose="02040503050406030204" pitchFamily="18" charset="0"/>
                            </a:rPr>
                            <m:t>𝑚</m:t>
                          </m:r>
                        </m:sub>
                      </m:sSub>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Ç</m:t>
                              </m:r>
                            </m:e>
                            <m:sub>
                              <m:r>
                                <a:rPr lang="tr-TR" i="1">
                                  <a:latin typeface="Cambria Math" panose="02040503050406030204" pitchFamily="18" charset="0"/>
                                </a:rPr>
                                <m:t>𝑚</m:t>
                              </m:r>
                            </m:sub>
                          </m:sSub>
                        </m:e>
                      </m:d>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𝑚</m:t>
                          </m:r>
                        </m:sub>
                      </m:sSub>
                      <m:r>
                        <a:rPr lang="tr-TR">
                          <a:latin typeface="Cambria Math" panose="02040503050406030204" pitchFamily="18" charset="0"/>
                        </a:rPr>
                        <m:t> </m:t>
                      </m:r>
                    </m:oMath>
                  </m:oMathPara>
                </a14:m>
                <a:endParaRPr lang="tr-TR" dirty="0"/>
              </a:p>
              <a:p>
                <a:pPr lvl="1" algn="l"/>
                <a:endParaRPr lang="tr-TR" b="1" dirty="0"/>
              </a:p>
              <a:p>
                <a:pPr lvl="1"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m:rPr>
                              <m:sty m:val="p"/>
                            </m:rPr>
                            <a:rPr lang="tr-TR" b="0" i="0" smtClean="0">
                              <a:latin typeface="Cambria Math" panose="02040503050406030204" pitchFamily="18" charset="0"/>
                            </a:rPr>
                            <m:t>Δ</m:t>
                          </m:r>
                          <m:r>
                            <a:rPr lang="tr-TR" b="0" i="1" smtClean="0">
                              <a:latin typeface="Cambria Math" panose="02040503050406030204" pitchFamily="18" charset="0"/>
                            </a:rPr>
                            <m:t>𝐴</m:t>
                          </m:r>
                        </m:e>
                        <m:sub>
                          <m:r>
                            <a:rPr lang="tr-TR" b="0" i="1" smtClean="0">
                              <a:latin typeface="Cambria Math" panose="02040503050406030204" pitchFamily="18" charset="0"/>
                            </a:rPr>
                            <m:t>𝑗</m:t>
                          </m:r>
                          <m:r>
                            <a:rPr lang="tr-TR" i="1">
                              <a:latin typeface="Cambria Math" panose="02040503050406030204" pitchFamily="18" charset="0"/>
                            </a:rPr>
                            <m:t>𝑚</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i="1">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𝛿</m:t>
                          </m:r>
                        </m:e>
                        <m:sub>
                          <m:r>
                            <a:rPr lang="tr-TR" b="0" i="1" smtClean="0">
                              <a:latin typeface="Cambria Math" panose="02040503050406030204" pitchFamily="18" charset="0"/>
                            </a:rPr>
                            <m:t>𝑚</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Ç</m:t>
                          </m:r>
                        </m:e>
                        <m:sub>
                          <m:r>
                            <a:rPr lang="tr-TR" b="0" i="1" smtClean="0">
                              <a:latin typeface="Cambria Math" panose="02040503050406030204" pitchFamily="18" charset="0"/>
                            </a:rPr>
                            <m:t>𝑗</m:t>
                          </m:r>
                        </m:sub>
                      </m:sSub>
                      <m:r>
                        <a:rPr lang="tr-TR" b="0" i="1" smtClean="0">
                          <a:latin typeface="Cambria Math" panose="02040503050406030204" pitchFamily="18" charset="0"/>
                        </a:rPr>
                        <m:t>+</m:t>
                      </m:r>
                      <m:r>
                        <a:rPr lang="tr-TR" b="0" i="1" smtClean="0">
                          <a:latin typeface="Cambria Math" panose="02040503050406030204" pitchFamily="18" charset="0"/>
                        </a:rPr>
                        <m:t>𝛼</m:t>
                      </m:r>
                      <m:r>
                        <a:rPr lang="tr-TR" b="0" i="1" smtClean="0">
                          <a:latin typeface="Cambria Math" panose="02040503050406030204" pitchFamily="18" charset="0"/>
                        </a:rPr>
                        <m:t>. </m:t>
                      </m:r>
                      <m:r>
                        <m:rPr>
                          <m:sty m:val="p"/>
                        </m:rPr>
                        <a:rPr lang="tr-TR" b="0" i="0" smtClean="0">
                          <a:latin typeface="Cambria Math" panose="02040503050406030204" pitchFamily="18" charset="0"/>
                        </a:rPr>
                        <m:t>Δ</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𝑗𝑚</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−1</m:t>
                          </m:r>
                        </m:e>
                      </m:d>
                    </m:oMath>
                  </m:oMathPara>
                </a14:m>
                <a:endParaRPr lang="tr-TR" b="0" dirty="0"/>
              </a:p>
              <a:p>
                <a:pPr lvl="1" algn="l"/>
                <a:endParaRPr lang="tr-TR" i="1" dirty="0">
                  <a:latin typeface="Cambria Math" panose="02040503050406030204" pitchFamily="18" charset="0"/>
                </a:endParaRPr>
              </a:p>
              <a:p>
                <a:pPr lvl="1"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𝐴</m:t>
                          </m:r>
                        </m:e>
                        <m:sub>
                          <m:r>
                            <a:rPr lang="tr-TR" i="1">
                              <a:latin typeface="Cambria Math" panose="02040503050406030204" pitchFamily="18" charset="0"/>
                            </a:rPr>
                            <m:t>𝑗𝑚</m:t>
                          </m:r>
                        </m:sub>
                      </m:sSub>
                      <m:r>
                        <a:rPr lang="tr-TR" b="0" i="1" smtClean="0">
                          <a:latin typeface="Cambria Math" panose="02040503050406030204" pitchFamily="18" charset="0"/>
                        </a:rPr>
                        <m:t>(</m:t>
                      </m:r>
                      <m:r>
                        <a:rPr lang="tr-TR" b="0" i="1" smtClean="0">
                          <a:latin typeface="Cambria Math" panose="02040503050406030204" pitchFamily="18" charset="0"/>
                        </a:rPr>
                        <m:t>𝑡</m:t>
                      </m:r>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𝐴</m:t>
                              </m:r>
                            </m:e>
                            <m:sub>
                              <m:r>
                                <a:rPr lang="tr-TR" i="1">
                                  <a:latin typeface="Cambria Math" panose="02040503050406030204" pitchFamily="18" charset="0"/>
                                </a:rPr>
                                <m:t>𝑗𝑚</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−1</m:t>
                              </m:r>
                            </m:e>
                          </m:d>
                          <m:r>
                            <a:rPr lang="tr-TR" b="0" i="1" smtClean="0">
                              <a:latin typeface="Cambria Math" panose="02040503050406030204" pitchFamily="18" charset="0"/>
                            </a:rPr>
                            <m:t>+</m:t>
                          </m:r>
                        </m:e>
                        <m:sub>
                          <m:r>
                            <a:rPr lang="tr-TR" b="0" i="1" smtClean="0">
                              <a:latin typeface="Cambria Math" panose="02040503050406030204" pitchFamily="18" charset="0"/>
                            </a:rPr>
                            <m:t> </m:t>
                          </m:r>
                        </m:sub>
                      </m:sSub>
                      <m:r>
                        <a:rPr lang="tr-TR">
                          <a:latin typeface="Cambria Math" panose="02040503050406030204" pitchFamily="18" charset="0"/>
                        </a:rPr>
                        <m:t> </m:t>
                      </m:r>
                      <m:sSub>
                        <m:sSubPr>
                          <m:ctrlPr>
                            <a:rPr lang="tr-TR" i="1">
                              <a:latin typeface="Cambria Math" panose="02040503050406030204" pitchFamily="18" charset="0"/>
                            </a:rPr>
                          </m:ctrlPr>
                        </m:sSubPr>
                        <m:e>
                          <m:r>
                            <m:rPr>
                              <m:sty m:val="p"/>
                            </m:rPr>
                            <a:rPr lang="tr-TR">
                              <a:latin typeface="Cambria Math" panose="02040503050406030204" pitchFamily="18" charset="0"/>
                            </a:rPr>
                            <m:t>Δ</m:t>
                          </m:r>
                          <m:r>
                            <a:rPr lang="tr-TR" i="1">
                              <a:latin typeface="Cambria Math" panose="02040503050406030204" pitchFamily="18" charset="0"/>
                            </a:rPr>
                            <m:t>𝐴</m:t>
                          </m:r>
                        </m:e>
                        <m:sub>
                          <m:r>
                            <a:rPr lang="tr-TR" i="1">
                              <a:latin typeface="Cambria Math" panose="02040503050406030204" pitchFamily="18" charset="0"/>
                            </a:rPr>
                            <m:t>𝑗𝑚</m:t>
                          </m:r>
                        </m:sub>
                      </m:sSub>
                      <m:d>
                        <m:dPr>
                          <m:ctrlPr>
                            <a:rPr lang="tr-TR" i="1">
                              <a:latin typeface="Cambria Math" panose="02040503050406030204" pitchFamily="18" charset="0"/>
                            </a:rPr>
                          </m:ctrlPr>
                        </m:dPr>
                        <m:e>
                          <m:r>
                            <a:rPr lang="tr-TR" i="1">
                              <a:latin typeface="Cambria Math" panose="02040503050406030204" pitchFamily="18" charset="0"/>
                            </a:rPr>
                            <m:t>𝑡</m:t>
                          </m:r>
                        </m:e>
                      </m:d>
                    </m:oMath>
                  </m:oMathPara>
                </a14:m>
                <a:endParaRPr lang="tr-TR" dirty="0"/>
              </a:p>
              <a:p>
                <a:pPr lvl="1" algn="l"/>
                <a:endParaRPr lang="tr-TR" dirty="0"/>
              </a:p>
              <a:p>
                <a:pPr lvl="1" algn="l"/>
                <a:endParaRPr lang="tr-TR" b="1" dirty="0"/>
              </a:p>
              <a:p>
                <a:pPr marL="342900" indent="-342900" algn="l">
                  <a:buFont typeface="Calibri" panose="020F0502020204030204" pitchFamily="34" charset="0"/>
                  <a:buChar char="∞"/>
                </a:pPr>
                <a:r>
                  <a:rPr lang="tr-TR" b="1" dirty="0" err="1"/>
                  <a:t>aa</a:t>
                </a:r>
                <a:endParaRPr lang="tr-TR" b="1" dirty="0"/>
              </a:p>
              <a:p>
                <a:pPr algn="l"/>
                <a:endParaRPr lang="tr-TR" dirty="0"/>
              </a:p>
              <a:p>
                <a:pPr algn="l"/>
                <a:endParaRPr lang="tr-TR" b="1" dirty="0"/>
              </a:p>
              <a:p>
                <a:pPr marL="342900" indent="-342900" algn="l">
                  <a:buFont typeface="Calibri" panose="020F0502020204030204" pitchFamily="34" charset="0"/>
                  <a:buChar char="∞"/>
                </a:pPr>
                <a:endParaRPr lang="tr-TR" dirty="0"/>
              </a:p>
            </p:txBody>
          </p:sp>
        </mc:Choice>
        <mc:Fallback xmlns="">
          <p:sp>
            <p:nvSpPr>
              <p:cNvPr id="48" name="Alt Başlık 2">
                <a:extLst>
                  <a:ext uri="{FF2B5EF4-FFF2-40B4-BE49-F238E27FC236}">
                    <a16:creationId xmlns:a16="http://schemas.microsoft.com/office/drawing/2014/main" id="{D24062D9-66CF-A154-BDF9-A0B0EB443233}"/>
                  </a:ext>
                </a:extLst>
              </p:cNvPr>
              <p:cNvSpPr txBox="1">
                <a:spLocks noRot="1" noChangeAspect="1" noMove="1" noResize="1" noEditPoints="1" noAdjustHandles="1" noChangeArrowheads="1" noChangeShapeType="1" noTextEdit="1"/>
              </p:cNvSpPr>
              <p:nvPr/>
            </p:nvSpPr>
            <p:spPr>
              <a:xfrm>
                <a:off x="38294" y="3137078"/>
                <a:ext cx="11843657" cy="3720922"/>
              </a:xfrm>
              <a:prstGeom prst="rect">
                <a:avLst/>
              </a:prstGeom>
              <a:blipFill>
                <a:blip r:embed="rId2"/>
                <a:stretch>
                  <a:fillRect l="-823" t="-2623" b="-34098"/>
                </a:stretch>
              </a:blipFill>
            </p:spPr>
            <p:txBody>
              <a:bodyPr/>
              <a:lstStyle/>
              <a:p>
                <a:r>
                  <a:rPr lang="tr-TR">
                    <a:noFill/>
                  </a:rPr>
                  <a:t> </a:t>
                </a:r>
              </a:p>
            </p:txBody>
          </p:sp>
        </mc:Fallback>
      </mc:AlternateContent>
    </p:spTree>
    <p:extLst>
      <p:ext uri="{BB962C8B-B14F-4D97-AF65-F5344CB8AC3E}">
        <p14:creationId xmlns:p14="http://schemas.microsoft.com/office/powerpoint/2010/main" val="29689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5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xEl>
                                              <p:pRg st="3" end="3"/>
                                            </p:txEl>
                                          </p:spTgt>
                                        </p:tgtEl>
                                        <p:attrNameLst>
                                          <p:attrName>style.visibility</p:attrName>
                                        </p:attrNameLst>
                                      </p:cBhvr>
                                      <p:to>
                                        <p:strVal val="visible"/>
                                      </p:to>
                                    </p:set>
                                    <p:animEffect transition="in" filter="fade">
                                      <p:cBhvr>
                                        <p:cTn id="17" dur="500"/>
                                        <p:tgtEl>
                                          <p:spTgt spid="4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xEl>
                                              <p:pRg st="5" end="5"/>
                                            </p:txEl>
                                          </p:spTgt>
                                        </p:tgtEl>
                                        <p:attrNameLst>
                                          <p:attrName>style.visibility</p:attrName>
                                        </p:attrNameLst>
                                      </p:cBhvr>
                                      <p:to>
                                        <p:strVal val="visible"/>
                                      </p:to>
                                    </p:set>
                                    <p:animEffect transition="in" filter="fade">
                                      <p:cBhvr>
                                        <p:cTn id="22" dur="500"/>
                                        <p:tgtEl>
                                          <p:spTgt spid="4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
                                            <p:txEl>
                                              <p:pRg st="7" end="7"/>
                                            </p:txEl>
                                          </p:spTgt>
                                        </p:tgtEl>
                                        <p:attrNameLst>
                                          <p:attrName>style.visibility</p:attrName>
                                        </p:attrNameLst>
                                      </p:cBhvr>
                                      <p:to>
                                        <p:strVal val="visible"/>
                                      </p:to>
                                    </p:set>
                                    <p:animEffect transition="in" filter="fade">
                                      <p:cBhvr>
                                        <p:cTn id="27" dur="500"/>
                                        <p:tgtEl>
                                          <p:spTgt spid="4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xEl>
                                              <p:pRg st="9" end="9"/>
                                            </p:txEl>
                                          </p:spTgt>
                                        </p:tgtEl>
                                        <p:attrNameLst>
                                          <p:attrName>style.visibility</p:attrName>
                                        </p:attrNameLst>
                                      </p:cBhvr>
                                      <p:to>
                                        <p:strVal val="visible"/>
                                      </p:to>
                                    </p:set>
                                    <p:animEffect transition="in" filter="fade">
                                      <p:cBhvr>
                                        <p:cTn id="32" dur="500"/>
                                        <p:tgtEl>
                                          <p:spTgt spid="48">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xEl>
                                              <p:pRg st="12" end="12"/>
                                            </p:txEl>
                                          </p:spTgt>
                                        </p:tgtEl>
                                        <p:attrNameLst>
                                          <p:attrName>style.visibility</p:attrName>
                                        </p:attrNameLst>
                                      </p:cBhvr>
                                      <p:to>
                                        <p:strVal val="visible"/>
                                      </p:to>
                                    </p:set>
                                    <p:animEffect transition="in" filter="fade">
                                      <p:cBhvr>
                                        <p:cTn id="37" dur="500"/>
                                        <p:tgtEl>
                                          <p:spTgt spid="4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Geriye Doğru Hesaplama</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16</a:t>
            </a:fld>
            <a:endParaRPr lang="tr-TR"/>
          </a:p>
        </p:txBody>
      </p:sp>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3207033"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3149440" y="165241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5524607" y="93212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4889211" y="60063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4222584" y="93212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10225532" y="93212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10866400"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4890842" y="151139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4164991" y="184287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5526238" y="93212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6053457"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6371155" y="932125"/>
            <a:ext cx="898370" cy="1454888"/>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7269525" y="57914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2" name="Oval 31">
            <a:extLst>
              <a:ext uri="{FF2B5EF4-FFF2-40B4-BE49-F238E27FC236}">
                <a16:creationId xmlns:a16="http://schemas.microsoft.com/office/drawing/2014/main" id="{127AEA95-27DE-E022-E015-4D69993DC651}"/>
              </a:ext>
            </a:extLst>
          </p:cNvPr>
          <p:cNvSpPr/>
          <p:nvPr/>
        </p:nvSpPr>
        <p:spPr>
          <a:xfrm>
            <a:off x="7289444" y="148307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9467822" y="61610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8082931" y="93212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5524607" y="93212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5526238" y="183606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8063012" y="93212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6371155" y="1836061"/>
            <a:ext cx="918289" cy="550952"/>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8832426"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9150124" y="932124"/>
            <a:ext cx="317698" cy="1454889"/>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5" name="Metin kutusu 14">
            <a:extLst>
              <a:ext uri="{FF2B5EF4-FFF2-40B4-BE49-F238E27FC236}">
                <a16:creationId xmlns:a16="http://schemas.microsoft.com/office/drawing/2014/main" id="{03D06C84-5B02-86F3-7CD7-6C8BA6A1C399}"/>
              </a:ext>
            </a:extLst>
          </p:cNvPr>
          <p:cNvSpPr txBox="1"/>
          <p:nvPr/>
        </p:nvSpPr>
        <p:spPr>
          <a:xfrm>
            <a:off x="4932063" y="728424"/>
            <a:ext cx="530352" cy="369332"/>
          </a:xfrm>
          <a:prstGeom prst="rect">
            <a:avLst/>
          </a:prstGeom>
          <a:noFill/>
        </p:spPr>
        <p:txBody>
          <a:bodyPr wrap="square">
            <a:spAutoFit/>
          </a:bodyPr>
          <a:lstStyle/>
          <a:p>
            <a:pPr algn="ctr"/>
            <a:r>
              <a:rPr lang="tr-TR" dirty="0">
                <a:solidFill>
                  <a:srgbClr val="FF0000"/>
                </a:solidFill>
              </a:rPr>
              <a:t>1</a:t>
            </a:r>
          </a:p>
        </p:txBody>
      </p:sp>
      <p:sp>
        <p:nvSpPr>
          <p:cNvPr id="21" name="Metin kutusu 20">
            <a:extLst>
              <a:ext uri="{FF2B5EF4-FFF2-40B4-BE49-F238E27FC236}">
                <a16:creationId xmlns:a16="http://schemas.microsoft.com/office/drawing/2014/main" id="{4AE04740-61DF-9506-1B44-298F552E3F1C}"/>
              </a:ext>
            </a:extLst>
          </p:cNvPr>
          <p:cNvSpPr txBox="1"/>
          <p:nvPr/>
        </p:nvSpPr>
        <p:spPr>
          <a:xfrm>
            <a:off x="4941733" y="1679584"/>
            <a:ext cx="530352" cy="369332"/>
          </a:xfrm>
          <a:prstGeom prst="rect">
            <a:avLst/>
          </a:prstGeom>
          <a:noFill/>
        </p:spPr>
        <p:txBody>
          <a:bodyPr wrap="square">
            <a:spAutoFit/>
          </a:bodyPr>
          <a:lstStyle/>
          <a:p>
            <a:pPr algn="ctr"/>
            <a:r>
              <a:rPr lang="tr-TR" dirty="0">
                <a:solidFill>
                  <a:srgbClr val="FF0000"/>
                </a:solidFill>
              </a:rPr>
              <a:t>2</a:t>
            </a:r>
          </a:p>
        </p:txBody>
      </p:sp>
      <p:sp>
        <p:nvSpPr>
          <p:cNvPr id="25" name="Metin kutusu 24">
            <a:extLst>
              <a:ext uri="{FF2B5EF4-FFF2-40B4-BE49-F238E27FC236}">
                <a16:creationId xmlns:a16="http://schemas.microsoft.com/office/drawing/2014/main" id="{48A2A2D8-C5CB-43C5-966D-BA70AA3D7F7E}"/>
              </a:ext>
            </a:extLst>
          </p:cNvPr>
          <p:cNvSpPr txBox="1"/>
          <p:nvPr/>
        </p:nvSpPr>
        <p:spPr>
          <a:xfrm>
            <a:off x="7424973" y="728424"/>
            <a:ext cx="530352" cy="369332"/>
          </a:xfrm>
          <a:prstGeom prst="rect">
            <a:avLst/>
          </a:prstGeom>
          <a:noFill/>
        </p:spPr>
        <p:txBody>
          <a:bodyPr wrap="square">
            <a:spAutoFit/>
          </a:bodyPr>
          <a:lstStyle/>
          <a:p>
            <a:pPr algn="ctr"/>
            <a:r>
              <a:rPr lang="tr-TR" dirty="0">
                <a:solidFill>
                  <a:srgbClr val="FF0000"/>
                </a:solidFill>
              </a:rPr>
              <a:t>3</a:t>
            </a:r>
          </a:p>
        </p:txBody>
      </p:sp>
      <p:sp>
        <p:nvSpPr>
          <p:cNvPr id="28" name="Metin kutusu 27">
            <a:extLst>
              <a:ext uri="{FF2B5EF4-FFF2-40B4-BE49-F238E27FC236}">
                <a16:creationId xmlns:a16="http://schemas.microsoft.com/office/drawing/2014/main" id="{B7EAC54D-BD75-1C1D-4C2F-7761B0029F68}"/>
              </a:ext>
            </a:extLst>
          </p:cNvPr>
          <p:cNvSpPr txBox="1"/>
          <p:nvPr/>
        </p:nvSpPr>
        <p:spPr>
          <a:xfrm>
            <a:off x="7421011" y="1626103"/>
            <a:ext cx="530352" cy="369332"/>
          </a:xfrm>
          <a:prstGeom prst="rect">
            <a:avLst/>
          </a:prstGeom>
          <a:noFill/>
        </p:spPr>
        <p:txBody>
          <a:bodyPr wrap="square">
            <a:spAutoFit/>
          </a:bodyPr>
          <a:lstStyle/>
          <a:p>
            <a:pPr algn="ctr"/>
            <a:r>
              <a:rPr lang="tr-TR" dirty="0">
                <a:solidFill>
                  <a:srgbClr val="FF0000"/>
                </a:solidFill>
              </a:rPr>
              <a:t>4</a:t>
            </a:r>
          </a:p>
        </p:txBody>
      </p:sp>
      <p:sp>
        <p:nvSpPr>
          <p:cNvPr id="34" name="Metin kutusu 33">
            <a:extLst>
              <a:ext uri="{FF2B5EF4-FFF2-40B4-BE49-F238E27FC236}">
                <a16:creationId xmlns:a16="http://schemas.microsoft.com/office/drawing/2014/main" id="{469B74A9-AC76-78A8-9096-B1F7E9AC88A5}"/>
              </a:ext>
            </a:extLst>
          </p:cNvPr>
          <p:cNvSpPr txBox="1"/>
          <p:nvPr/>
        </p:nvSpPr>
        <p:spPr>
          <a:xfrm>
            <a:off x="9599390" y="754092"/>
            <a:ext cx="530352" cy="369332"/>
          </a:xfrm>
          <a:prstGeom prst="rect">
            <a:avLst/>
          </a:prstGeom>
          <a:noFill/>
        </p:spPr>
        <p:txBody>
          <a:bodyPr wrap="square">
            <a:spAutoFit/>
          </a:bodyPr>
          <a:lstStyle/>
          <a:p>
            <a:pPr algn="ctr"/>
            <a:r>
              <a:rPr lang="tr-TR" dirty="0">
                <a:solidFill>
                  <a:srgbClr val="FF0000"/>
                </a:solidFill>
              </a:rPr>
              <a:t>5</a:t>
            </a:r>
          </a:p>
        </p:txBody>
      </p:sp>
      <p:sp>
        <p:nvSpPr>
          <p:cNvPr id="45" name="Metin kutusu 44">
            <a:extLst>
              <a:ext uri="{FF2B5EF4-FFF2-40B4-BE49-F238E27FC236}">
                <a16:creationId xmlns:a16="http://schemas.microsoft.com/office/drawing/2014/main" id="{A38F521F-00E1-D818-F2C3-0AB2D9304F10}"/>
              </a:ext>
            </a:extLst>
          </p:cNvPr>
          <p:cNvSpPr txBox="1"/>
          <p:nvPr/>
        </p:nvSpPr>
        <p:spPr>
          <a:xfrm>
            <a:off x="8987361" y="191011"/>
            <a:ext cx="1754410" cy="369332"/>
          </a:xfrm>
          <a:prstGeom prst="rect">
            <a:avLst/>
          </a:prstGeom>
          <a:noFill/>
        </p:spPr>
        <p:txBody>
          <a:bodyPr wrap="square">
            <a:spAutoFit/>
          </a:bodyPr>
          <a:lstStyle/>
          <a:p>
            <a:pPr algn="ctr"/>
            <a:r>
              <a:rPr lang="tr-TR" dirty="0"/>
              <a:t>m= 5…..n</a:t>
            </a:r>
          </a:p>
        </p:txBody>
      </p:sp>
      <p:sp>
        <p:nvSpPr>
          <p:cNvPr id="46" name="Metin kutusu 45">
            <a:extLst>
              <a:ext uri="{FF2B5EF4-FFF2-40B4-BE49-F238E27FC236}">
                <a16:creationId xmlns:a16="http://schemas.microsoft.com/office/drawing/2014/main" id="{1DB3C748-5419-36C0-99D7-CF7108F0A531}"/>
              </a:ext>
            </a:extLst>
          </p:cNvPr>
          <p:cNvSpPr txBox="1"/>
          <p:nvPr/>
        </p:nvSpPr>
        <p:spPr>
          <a:xfrm>
            <a:off x="6785167" y="184289"/>
            <a:ext cx="1754410" cy="369332"/>
          </a:xfrm>
          <a:prstGeom prst="rect">
            <a:avLst/>
          </a:prstGeom>
          <a:noFill/>
        </p:spPr>
        <p:txBody>
          <a:bodyPr wrap="square">
            <a:spAutoFit/>
          </a:bodyPr>
          <a:lstStyle/>
          <a:p>
            <a:pPr algn="ctr"/>
            <a:r>
              <a:rPr lang="tr-TR" dirty="0"/>
              <a:t>j= 3…..n</a:t>
            </a:r>
          </a:p>
        </p:txBody>
      </p:sp>
      <p:sp>
        <p:nvSpPr>
          <p:cNvPr id="47" name="Metin kutusu 46">
            <a:extLst>
              <a:ext uri="{FF2B5EF4-FFF2-40B4-BE49-F238E27FC236}">
                <a16:creationId xmlns:a16="http://schemas.microsoft.com/office/drawing/2014/main" id="{1B70DA77-1D40-9875-CAE4-F7B95278D5D2}"/>
              </a:ext>
            </a:extLst>
          </p:cNvPr>
          <p:cNvSpPr txBox="1"/>
          <p:nvPr/>
        </p:nvSpPr>
        <p:spPr>
          <a:xfrm>
            <a:off x="4968905" y="349699"/>
            <a:ext cx="1754410" cy="369332"/>
          </a:xfrm>
          <a:prstGeom prst="rect">
            <a:avLst/>
          </a:prstGeom>
          <a:noFill/>
        </p:spPr>
        <p:txBody>
          <a:bodyPr wrap="square">
            <a:spAutoFit/>
          </a:bodyPr>
          <a:lstStyle/>
          <a:p>
            <a:pPr algn="ctr"/>
            <a:r>
              <a:rPr lang="tr-TR" dirty="0"/>
              <a:t>k= 1…..n</a:t>
            </a:r>
          </a:p>
        </p:txBody>
      </p:sp>
      <mc:AlternateContent xmlns:mc="http://schemas.openxmlformats.org/markup-compatibility/2006" xmlns:a14="http://schemas.microsoft.com/office/drawing/2010/main">
        <mc:Choice Requires="a14">
          <p:sp>
            <p:nvSpPr>
              <p:cNvPr id="48" name="Alt Başlık 2">
                <a:extLst>
                  <a:ext uri="{FF2B5EF4-FFF2-40B4-BE49-F238E27FC236}">
                    <a16:creationId xmlns:a16="http://schemas.microsoft.com/office/drawing/2014/main" id="{D24062D9-66CF-A154-BDF9-A0B0EB443233}"/>
                  </a:ext>
                </a:extLst>
              </p:cNvPr>
              <p:cNvSpPr txBox="1">
                <a:spLocks/>
              </p:cNvSpPr>
              <p:nvPr/>
            </p:nvSpPr>
            <p:spPr>
              <a:xfrm>
                <a:off x="0" y="3542078"/>
                <a:ext cx="11843657" cy="277636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Ara Katman ile Çıktı Katmanı arasındaki ağırlıkların değiştirilmesi</a:t>
                </a:r>
              </a:p>
              <a:p>
                <a:pPr marL="342900" indent="-342900" algn="l">
                  <a:buFont typeface="Calibri" panose="020F0502020204030204" pitchFamily="34" charset="0"/>
                  <a:buChar char="∞"/>
                </a:pPr>
                <a:r>
                  <a:rPr lang="tr-TR" b="1" dirty="0"/>
                  <a:t>4.Adım: </a:t>
                </a:r>
                <a:r>
                  <a:rPr lang="tr-TR" dirty="0"/>
                  <a:t>Eşik değer ünitesi (</a:t>
                </a:r>
                <a:r>
                  <a:rPr lang="tr-TR" dirty="0" err="1"/>
                  <a:t>bias</a:t>
                </a:r>
                <a:r>
                  <a:rPr lang="tr-TR" dirty="0"/>
                  <a:t>) değişim miktarı hesaplanır,</a:t>
                </a:r>
              </a:p>
              <a:p>
                <a:pPr lvl="1" algn="l"/>
                <a:endParaRPr lang="tr-TR" b="1" dirty="0"/>
              </a:p>
              <a:p>
                <a:pPr lvl="1"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m:rPr>
                              <m:sty m:val="p"/>
                            </m:rPr>
                            <a:rPr lang="tr-TR" b="0" i="0" smtClean="0">
                              <a:latin typeface="Cambria Math" panose="02040503050406030204" pitchFamily="18" charset="0"/>
                            </a:rPr>
                            <m:t>Δ</m:t>
                          </m:r>
                          <m:r>
                            <a:rPr lang="tr-TR" b="0" i="1" smtClean="0">
                              <a:latin typeface="Cambria Math" panose="02040503050406030204" pitchFamily="18" charset="0"/>
                            </a:rPr>
                            <m:t>𝐵</m:t>
                          </m:r>
                        </m:e>
                        <m:sub>
                          <m:r>
                            <a:rPr lang="tr-TR" i="1">
                              <a:latin typeface="Cambria Math" panose="02040503050406030204" pitchFamily="18" charset="0"/>
                            </a:rPr>
                            <m:t>𝑚</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i="1">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𝛿</m:t>
                          </m:r>
                        </m:e>
                        <m:sub>
                          <m:r>
                            <a:rPr lang="tr-TR" b="0" i="1" smtClean="0">
                              <a:latin typeface="Cambria Math" panose="02040503050406030204" pitchFamily="18" charset="0"/>
                            </a:rPr>
                            <m:t>𝑚</m:t>
                          </m:r>
                        </m:sub>
                      </m:sSub>
                      <m:r>
                        <a:rPr lang="tr-TR" b="0" i="1" smtClean="0">
                          <a:latin typeface="Cambria Math" panose="02040503050406030204" pitchFamily="18" charset="0"/>
                        </a:rPr>
                        <m:t>. +</m:t>
                      </m:r>
                      <m:r>
                        <a:rPr lang="tr-TR" b="0" i="1" smtClean="0">
                          <a:latin typeface="Cambria Math" panose="02040503050406030204" pitchFamily="18" charset="0"/>
                        </a:rPr>
                        <m:t>𝛼</m:t>
                      </m:r>
                      <m:r>
                        <a:rPr lang="tr-TR" b="0" i="1" smtClean="0">
                          <a:latin typeface="Cambria Math" panose="02040503050406030204" pitchFamily="18" charset="0"/>
                        </a:rPr>
                        <m:t>. </m:t>
                      </m:r>
                      <m:r>
                        <m:rPr>
                          <m:sty m:val="p"/>
                        </m:rPr>
                        <a:rPr lang="tr-TR" b="0" i="0" smtClean="0">
                          <a:latin typeface="Cambria Math" panose="02040503050406030204" pitchFamily="18" charset="0"/>
                        </a:rPr>
                        <m:t>Δ</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𝐵</m:t>
                          </m:r>
                        </m:e>
                        <m:sub>
                          <m:r>
                            <a:rPr lang="tr-TR" b="0" i="1" smtClean="0">
                              <a:latin typeface="Cambria Math" panose="02040503050406030204" pitchFamily="18" charset="0"/>
                            </a:rPr>
                            <m:t>𝑚</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−1</m:t>
                          </m:r>
                        </m:e>
                      </m:d>
                    </m:oMath>
                  </m:oMathPara>
                </a14:m>
                <a:endParaRPr lang="tr-TR" b="0" dirty="0"/>
              </a:p>
              <a:p>
                <a:pPr lvl="1" algn="l"/>
                <a:endParaRPr lang="tr-TR" b="0" dirty="0"/>
              </a:p>
              <a:p>
                <a:pPr lvl="1" algn="l"/>
                <a:endParaRPr lang="tr-TR" i="1" dirty="0">
                  <a:latin typeface="Cambria Math" panose="02040503050406030204" pitchFamily="18" charset="0"/>
                </a:endParaRPr>
              </a:p>
              <a:p>
                <a:pPr lvl="1"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𝐵</m:t>
                          </m:r>
                        </m:e>
                        <m:sub>
                          <m:r>
                            <a:rPr lang="tr-TR" i="1">
                              <a:latin typeface="Cambria Math" panose="02040503050406030204" pitchFamily="18" charset="0"/>
                            </a:rPr>
                            <m:t>𝑚</m:t>
                          </m:r>
                        </m:sub>
                      </m:sSub>
                      <m:r>
                        <a:rPr lang="tr-TR" b="0" i="1" smtClean="0">
                          <a:latin typeface="Cambria Math" panose="02040503050406030204" pitchFamily="18" charset="0"/>
                        </a:rPr>
                        <m:t>(</m:t>
                      </m:r>
                      <m:r>
                        <a:rPr lang="tr-TR" b="0" i="1" smtClean="0">
                          <a:latin typeface="Cambria Math" panose="02040503050406030204" pitchFamily="18" charset="0"/>
                        </a:rPr>
                        <m:t>𝑡</m:t>
                      </m:r>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b="0" i="1" smtClean="0">
                                  <a:latin typeface="Cambria Math" panose="02040503050406030204" pitchFamily="18" charset="0"/>
                                </a:rPr>
                                <m:t>𝐵</m:t>
                              </m:r>
                            </m:e>
                            <m:sub>
                              <m:r>
                                <a:rPr lang="tr-TR" i="1">
                                  <a:latin typeface="Cambria Math" panose="02040503050406030204" pitchFamily="18" charset="0"/>
                                </a:rPr>
                                <m:t>𝑚</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−1</m:t>
                              </m:r>
                            </m:e>
                          </m:d>
                          <m:r>
                            <a:rPr lang="tr-TR" b="0" i="1" smtClean="0">
                              <a:latin typeface="Cambria Math" panose="02040503050406030204" pitchFamily="18" charset="0"/>
                            </a:rPr>
                            <m:t>+</m:t>
                          </m:r>
                        </m:e>
                        <m:sub>
                          <m:r>
                            <a:rPr lang="tr-TR" b="0" i="1" smtClean="0">
                              <a:latin typeface="Cambria Math" panose="02040503050406030204" pitchFamily="18" charset="0"/>
                            </a:rPr>
                            <m:t> </m:t>
                          </m:r>
                        </m:sub>
                      </m:sSub>
                      <m:r>
                        <a:rPr lang="tr-TR">
                          <a:latin typeface="Cambria Math" panose="02040503050406030204" pitchFamily="18" charset="0"/>
                        </a:rPr>
                        <m:t> </m:t>
                      </m:r>
                      <m:sSub>
                        <m:sSubPr>
                          <m:ctrlPr>
                            <a:rPr lang="tr-TR" i="1">
                              <a:latin typeface="Cambria Math" panose="02040503050406030204" pitchFamily="18" charset="0"/>
                            </a:rPr>
                          </m:ctrlPr>
                        </m:sSubPr>
                        <m:e>
                          <m:r>
                            <m:rPr>
                              <m:sty m:val="p"/>
                            </m:rPr>
                            <a:rPr lang="tr-TR">
                              <a:latin typeface="Cambria Math" panose="02040503050406030204" pitchFamily="18" charset="0"/>
                            </a:rPr>
                            <m:t>Δ</m:t>
                          </m:r>
                          <m:r>
                            <a:rPr lang="tr-TR" b="0" i="1" smtClean="0">
                              <a:latin typeface="Cambria Math" panose="02040503050406030204" pitchFamily="18" charset="0"/>
                            </a:rPr>
                            <m:t>𝐵</m:t>
                          </m:r>
                        </m:e>
                        <m:sub>
                          <m:r>
                            <a:rPr lang="tr-TR" i="1">
                              <a:latin typeface="Cambria Math" panose="02040503050406030204" pitchFamily="18" charset="0"/>
                            </a:rPr>
                            <m:t>𝑚</m:t>
                          </m:r>
                        </m:sub>
                      </m:sSub>
                      <m:d>
                        <m:dPr>
                          <m:ctrlPr>
                            <a:rPr lang="tr-TR" i="1">
                              <a:latin typeface="Cambria Math" panose="02040503050406030204" pitchFamily="18" charset="0"/>
                            </a:rPr>
                          </m:ctrlPr>
                        </m:dPr>
                        <m:e>
                          <m:r>
                            <a:rPr lang="tr-TR" i="1">
                              <a:latin typeface="Cambria Math" panose="02040503050406030204" pitchFamily="18" charset="0"/>
                            </a:rPr>
                            <m:t>𝑡</m:t>
                          </m:r>
                        </m:e>
                      </m:d>
                    </m:oMath>
                  </m:oMathPara>
                </a14:m>
                <a:endParaRPr lang="tr-TR" dirty="0"/>
              </a:p>
              <a:p>
                <a:pPr lvl="1" algn="l"/>
                <a:endParaRPr lang="tr-TR" dirty="0"/>
              </a:p>
              <a:p>
                <a:pPr algn="l"/>
                <a:endParaRPr lang="tr-TR" b="1" dirty="0"/>
              </a:p>
              <a:p>
                <a:pPr algn="l"/>
                <a:endParaRPr lang="tr-TR" dirty="0"/>
              </a:p>
              <a:p>
                <a:pPr algn="l"/>
                <a:endParaRPr lang="tr-TR" b="1" dirty="0"/>
              </a:p>
              <a:p>
                <a:pPr marL="342900" indent="-342900" algn="l">
                  <a:buFont typeface="Calibri" panose="020F0502020204030204" pitchFamily="34" charset="0"/>
                  <a:buChar char="∞"/>
                </a:pPr>
                <a:endParaRPr lang="tr-TR" dirty="0"/>
              </a:p>
            </p:txBody>
          </p:sp>
        </mc:Choice>
        <mc:Fallback xmlns="">
          <p:sp>
            <p:nvSpPr>
              <p:cNvPr id="48" name="Alt Başlık 2">
                <a:extLst>
                  <a:ext uri="{FF2B5EF4-FFF2-40B4-BE49-F238E27FC236}">
                    <a16:creationId xmlns:a16="http://schemas.microsoft.com/office/drawing/2014/main" id="{D24062D9-66CF-A154-BDF9-A0B0EB443233}"/>
                  </a:ext>
                </a:extLst>
              </p:cNvPr>
              <p:cNvSpPr txBox="1">
                <a:spLocks noRot="1" noChangeAspect="1" noMove="1" noResize="1" noEditPoints="1" noAdjustHandles="1" noChangeArrowheads="1" noChangeShapeType="1" noTextEdit="1"/>
              </p:cNvSpPr>
              <p:nvPr/>
            </p:nvSpPr>
            <p:spPr>
              <a:xfrm>
                <a:off x="0" y="3542078"/>
                <a:ext cx="11843657" cy="2776367"/>
              </a:xfrm>
              <a:prstGeom prst="rect">
                <a:avLst/>
              </a:prstGeom>
              <a:blipFill>
                <a:blip r:embed="rId2"/>
                <a:stretch>
                  <a:fillRect l="-823" t="-3297"/>
                </a:stretch>
              </a:blipFill>
            </p:spPr>
            <p:txBody>
              <a:bodyPr/>
              <a:lstStyle/>
              <a:p>
                <a:r>
                  <a:rPr lang="tr-TR">
                    <a:noFill/>
                  </a:rPr>
                  <a:t> </a:t>
                </a:r>
              </a:p>
            </p:txBody>
          </p:sp>
        </mc:Fallback>
      </mc:AlternateContent>
    </p:spTree>
    <p:extLst>
      <p:ext uri="{BB962C8B-B14F-4D97-AF65-F5344CB8AC3E}">
        <p14:creationId xmlns:p14="http://schemas.microsoft.com/office/powerpoint/2010/main" val="321674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5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xEl>
                                              <p:pRg st="3" end="3"/>
                                            </p:txEl>
                                          </p:spTgt>
                                        </p:tgtEl>
                                        <p:attrNameLst>
                                          <p:attrName>style.visibility</p:attrName>
                                        </p:attrNameLst>
                                      </p:cBhvr>
                                      <p:to>
                                        <p:strVal val="visible"/>
                                      </p:to>
                                    </p:set>
                                    <p:animEffect transition="in" filter="fade">
                                      <p:cBhvr>
                                        <p:cTn id="17" dur="500"/>
                                        <p:tgtEl>
                                          <p:spTgt spid="4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xEl>
                                              <p:pRg st="6" end="6"/>
                                            </p:txEl>
                                          </p:spTgt>
                                        </p:tgtEl>
                                        <p:attrNameLst>
                                          <p:attrName>style.visibility</p:attrName>
                                        </p:attrNameLst>
                                      </p:cBhvr>
                                      <p:to>
                                        <p:strVal val="visible"/>
                                      </p:to>
                                    </p:set>
                                    <p:animEffect transition="in" filter="fade">
                                      <p:cBhvr>
                                        <p:cTn id="22" dur="500"/>
                                        <p:tgtEl>
                                          <p:spTgt spid="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Geriye Doğru Hesaplama</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17</a:t>
            </a:fld>
            <a:endParaRPr lang="tr-TR"/>
          </a:p>
        </p:txBody>
      </p:sp>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3207033"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3149440" y="165241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5524607" y="93212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4889211" y="60063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4222584" y="93212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10225532" y="93212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10866400"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4890842" y="151139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4164991" y="184287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5526238" y="93212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6053457"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6371155" y="932125"/>
            <a:ext cx="898370" cy="1454888"/>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7269525" y="57914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2" name="Oval 31">
            <a:extLst>
              <a:ext uri="{FF2B5EF4-FFF2-40B4-BE49-F238E27FC236}">
                <a16:creationId xmlns:a16="http://schemas.microsoft.com/office/drawing/2014/main" id="{127AEA95-27DE-E022-E015-4D69993DC651}"/>
              </a:ext>
            </a:extLst>
          </p:cNvPr>
          <p:cNvSpPr/>
          <p:nvPr/>
        </p:nvSpPr>
        <p:spPr>
          <a:xfrm>
            <a:off x="7289444" y="148307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9467822" y="61610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8082931" y="93212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5524607" y="93212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5526238" y="183606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8063012" y="93212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6371155" y="1836061"/>
            <a:ext cx="918289" cy="550952"/>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8832426"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9150124" y="932124"/>
            <a:ext cx="317698" cy="1454889"/>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5" name="Metin kutusu 14">
            <a:extLst>
              <a:ext uri="{FF2B5EF4-FFF2-40B4-BE49-F238E27FC236}">
                <a16:creationId xmlns:a16="http://schemas.microsoft.com/office/drawing/2014/main" id="{03D06C84-5B02-86F3-7CD7-6C8BA6A1C399}"/>
              </a:ext>
            </a:extLst>
          </p:cNvPr>
          <p:cNvSpPr txBox="1"/>
          <p:nvPr/>
        </p:nvSpPr>
        <p:spPr>
          <a:xfrm>
            <a:off x="4932063" y="728424"/>
            <a:ext cx="530352" cy="369332"/>
          </a:xfrm>
          <a:prstGeom prst="rect">
            <a:avLst/>
          </a:prstGeom>
          <a:noFill/>
        </p:spPr>
        <p:txBody>
          <a:bodyPr wrap="square">
            <a:spAutoFit/>
          </a:bodyPr>
          <a:lstStyle/>
          <a:p>
            <a:pPr algn="ctr"/>
            <a:r>
              <a:rPr lang="tr-TR" dirty="0">
                <a:solidFill>
                  <a:srgbClr val="FF0000"/>
                </a:solidFill>
              </a:rPr>
              <a:t>1</a:t>
            </a:r>
          </a:p>
        </p:txBody>
      </p:sp>
      <p:sp>
        <p:nvSpPr>
          <p:cNvPr id="21" name="Metin kutusu 20">
            <a:extLst>
              <a:ext uri="{FF2B5EF4-FFF2-40B4-BE49-F238E27FC236}">
                <a16:creationId xmlns:a16="http://schemas.microsoft.com/office/drawing/2014/main" id="{4AE04740-61DF-9506-1B44-298F552E3F1C}"/>
              </a:ext>
            </a:extLst>
          </p:cNvPr>
          <p:cNvSpPr txBox="1"/>
          <p:nvPr/>
        </p:nvSpPr>
        <p:spPr>
          <a:xfrm>
            <a:off x="4941733" y="1679584"/>
            <a:ext cx="530352" cy="369332"/>
          </a:xfrm>
          <a:prstGeom prst="rect">
            <a:avLst/>
          </a:prstGeom>
          <a:noFill/>
        </p:spPr>
        <p:txBody>
          <a:bodyPr wrap="square">
            <a:spAutoFit/>
          </a:bodyPr>
          <a:lstStyle/>
          <a:p>
            <a:pPr algn="ctr"/>
            <a:r>
              <a:rPr lang="tr-TR" dirty="0">
                <a:solidFill>
                  <a:srgbClr val="FF0000"/>
                </a:solidFill>
              </a:rPr>
              <a:t>2</a:t>
            </a:r>
          </a:p>
        </p:txBody>
      </p:sp>
      <p:sp>
        <p:nvSpPr>
          <p:cNvPr id="25" name="Metin kutusu 24">
            <a:extLst>
              <a:ext uri="{FF2B5EF4-FFF2-40B4-BE49-F238E27FC236}">
                <a16:creationId xmlns:a16="http://schemas.microsoft.com/office/drawing/2014/main" id="{48A2A2D8-C5CB-43C5-966D-BA70AA3D7F7E}"/>
              </a:ext>
            </a:extLst>
          </p:cNvPr>
          <p:cNvSpPr txBox="1"/>
          <p:nvPr/>
        </p:nvSpPr>
        <p:spPr>
          <a:xfrm>
            <a:off x="7424973" y="728424"/>
            <a:ext cx="530352" cy="369332"/>
          </a:xfrm>
          <a:prstGeom prst="rect">
            <a:avLst/>
          </a:prstGeom>
          <a:noFill/>
        </p:spPr>
        <p:txBody>
          <a:bodyPr wrap="square">
            <a:spAutoFit/>
          </a:bodyPr>
          <a:lstStyle/>
          <a:p>
            <a:pPr algn="ctr"/>
            <a:r>
              <a:rPr lang="tr-TR" dirty="0">
                <a:solidFill>
                  <a:srgbClr val="FF0000"/>
                </a:solidFill>
              </a:rPr>
              <a:t>3</a:t>
            </a:r>
          </a:p>
        </p:txBody>
      </p:sp>
      <p:sp>
        <p:nvSpPr>
          <p:cNvPr id="28" name="Metin kutusu 27">
            <a:extLst>
              <a:ext uri="{FF2B5EF4-FFF2-40B4-BE49-F238E27FC236}">
                <a16:creationId xmlns:a16="http://schemas.microsoft.com/office/drawing/2014/main" id="{B7EAC54D-BD75-1C1D-4C2F-7761B0029F68}"/>
              </a:ext>
            </a:extLst>
          </p:cNvPr>
          <p:cNvSpPr txBox="1"/>
          <p:nvPr/>
        </p:nvSpPr>
        <p:spPr>
          <a:xfrm>
            <a:off x="7421011" y="1626103"/>
            <a:ext cx="530352" cy="369332"/>
          </a:xfrm>
          <a:prstGeom prst="rect">
            <a:avLst/>
          </a:prstGeom>
          <a:noFill/>
        </p:spPr>
        <p:txBody>
          <a:bodyPr wrap="square">
            <a:spAutoFit/>
          </a:bodyPr>
          <a:lstStyle/>
          <a:p>
            <a:pPr algn="ctr"/>
            <a:r>
              <a:rPr lang="tr-TR" dirty="0">
                <a:solidFill>
                  <a:srgbClr val="FF0000"/>
                </a:solidFill>
              </a:rPr>
              <a:t>4</a:t>
            </a:r>
          </a:p>
        </p:txBody>
      </p:sp>
      <p:sp>
        <p:nvSpPr>
          <p:cNvPr id="34" name="Metin kutusu 33">
            <a:extLst>
              <a:ext uri="{FF2B5EF4-FFF2-40B4-BE49-F238E27FC236}">
                <a16:creationId xmlns:a16="http://schemas.microsoft.com/office/drawing/2014/main" id="{469B74A9-AC76-78A8-9096-B1F7E9AC88A5}"/>
              </a:ext>
            </a:extLst>
          </p:cNvPr>
          <p:cNvSpPr txBox="1"/>
          <p:nvPr/>
        </p:nvSpPr>
        <p:spPr>
          <a:xfrm>
            <a:off x="9599390" y="754092"/>
            <a:ext cx="530352" cy="369332"/>
          </a:xfrm>
          <a:prstGeom prst="rect">
            <a:avLst/>
          </a:prstGeom>
          <a:noFill/>
        </p:spPr>
        <p:txBody>
          <a:bodyPr wrap="square">
            <a:spAutoFit/>
          </a:bodyPr>
          <a:lstStyle/>
          <a:p>
            <a:pPr algn="ctr"/>
            <a:r>
              <a:rPr lang="tr-TR" dirty="0">
                <a:solidFill>
                  <a:srgbClr val="FF0000"/>
                </a:solidFill>
              </a:rPr>
              <a:t>5</a:t>
            </a:r>
          </a:p>
        </p:txBody>
      </p:sp>
      <p:sp>
        <p:nvSpPr>
          <p:cNvPr id="45" name="Metin kutusu 44">
            <a:extLst>
              <a:ext uri="{FF2B5EF4-FFF2-40B4-BE49-F238E27FC236}">
                <a16:creationId xmlns:a16="http://schemas.microsoft.com/office/drawing/2014/main" id="{A38F521F-00E1-D818-F2C3-0AB2D9304F10}"/>
              </a:ext>
            </a:extLst>
          </p:cNvPr>
          <p:cNvSpPr txBox="1"/>
          <p:nvPr/>
        </p:nvSpPr>
        <p:spPr>
          <a:xfrm>
            <a:off x="8987361" y="191011"/>
            <a:ext cx="1754410" cy="369332"/>
          </a:xfrm>
          <a:prstGeom prst="rect">
            <a:avLst/>
          </a:prstGeom>
          <a:noFill/>
        </p:spPr>
        <p:txBody>
          <a:bodyPr wrap="square">
            <a:spAutoFit/>
          </a:bodyPr>
          <a:lstStyle/>
          <a:p>
            <a:pPr algn="ctr"/>
            <a:r>
              <a:rPr lang="tr-TR" dirty="0"/>
              <a:t>m= 5…..n</a:t>
            </a:r>
          </a:p>
        </p:txBody>
      </p:sp>
      <p:sp>
        <p:nvSpPr>
          <p:cNvPr id="46" name="Metin kutusu 45">
            <a:extLst>
              <a:ext uri="{FF2B5EF4-FFF2-40B4-BE49-F238E27FC236}">
                <a16:creationId xmlns:a16="http://schemas.microsoft.com/office/drawing/2014/main" id="{1DB3C748-5419-36C0-99D7-CF7108F0A531}"/>
              </a:ext>
            </a:extLst>
          </p:cNvPr>
          <p:cNvSpPr txBox="1"/>
          <p:nvPr/>
        </p:nvSpPr>
        <p:spPr>
          <a:xfrm>
            <a:off x="6785167" y="184289"/>
            <a:ext cx="1754410" cy="369332"/>
          </a:xfrm>
          <a:prstGeom prst="rect">
            <a:avLst/>
          </a:prstGeom>
          <a:noFill/>
        </p:spPr>
        <p:txBody>
          <a:bodyPr wrap="square">
            <a:spAutoFit/>
          </a:bodyPr>
          <a:lstStyle/>
          <a:p>
            <a:pPr algn="ctr"/>
            <a:r>
              <a:rPr lang="tr-TR" dirty="0"/>
              <a:t>j= 3…..n</a:t>
            </a:r>
          </a:p>
        </p:txBody>
      </p:sp>
      <p:sp>
        <p:nvSpPr>
          <p:cNvPr id="47" name="Metin kutusu 46">
            <a:extLst>
              <a:ext uri="{FF2B5EF4-FFF2-40B4-BE49-F238E27FC236}">
                <a16:creationId xmlns:a16="http://schemas.microsoft.com/office/drawing/2014/main" id="{1B70DA77-1D40-9875-CAE4-F7B95278D5D2}"/>
              </a:ext>
            </a:extLst>
          </p:cNvPr>
          <p:cNvSpPr txBox="1"/>
          <p:nvPr/>
        </p:nvSpPr>
        <p:spPr>
          <a:xfrm>
            <a:off x="4968905" y="349699"/>
            <a:ext cx="1754410" cy="369332"/>
          </a:xfrm>
          <a:prstGeom prst="rect">
            <a:avLst/>
          </a:prstGeom>
          <a:noFill/>
        </p:spPr>
        <p:txBody>
          <a:bodyPr wrap="square">
            <a:spAutoFit/>
          </a:bodyPr>
          <a:lstStyle/>
          <a:p>
            <a:pPr algn="ctr"/>
            <a:r>
              <a:rPr lang="tr-TR" dirty="0"/>
              <a:t>k= 1…..n</a:t>
            </a:r>
          </a:p>
        </p:txBody>
      </p:sp>
      <mc:AlternateContent xmlns:mc="http://schemas.openxmlformats.org/markup-compatibility/2006" xmlns:a14="http://schemas.microsoft.com/office/drawing/2010/main">
        <mc:Choice Requires="a14">
          <p:sp>
            <p:nvSpPr>
              <p:cNvPr id="48" name="Alt Başlık 2">
                <a:extLst>
                  <a:ext uri="{FF2B5EF4-FFF2-40B4-BE49-F238E27FC236}">
                    <a16:creationId xmlns:a16="http://schemas.microsoft.com/office/drawing/2014/main" id="{D24062D9-66CF-A154-BDF9-A0B0EB443233}"/>
                  </a:ext>
                </a:extLst>
              </p:cNvPr>
              <p:cNvSpPr txBox="1">
                <a:spLocks/>
              </p:cNvSpPr>
              <p:nvPr/>
            </p:nvSpPr>
            <p:spPr>
              <a:xfrm>
                <a:off x="38294" y="3072690"/>
                <a:ext cx="11843657" cy="372092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Girdi katmanı ile Ara Katman arasındaki ağırlıkların değiştirilmesi</a:t>
                </a:r>
              </a:p>
              <a:p>
                <a:pPr marL="342900" indent="-342900" algn="l">
                  <a:buFont typeface="Calibri" panose="020F0502020204030204" pitchFamily="34" charset="0"/>
                  <a:buChar char="∞"/>
                </a:pPr>
                <a:r>
                  <a:rPr lang="tr-TR" b="1" dirty="0"/>
                  <a:t>5.Adım: </a:t>
                </a:r>
                <a:r>
                  <a:rPr lang="tr-TR" dirty="0"/>
                  <a:t>Ağırlıkların değişim miktarı hesaplanır,</a:t>
                </a:r>
              </a:p>
              <a:p>
                <a:pPr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𝛿</m:t>
                          </m:r>
                        </m:e>
                        <m:sub>
                          <m:r>
                            <a:rPr lang="tr-TR" b="0" i="1" smtClean="0">
                              <a:latin typeface="Cambria Math" panose="02040503050406030204" pitchFamily="18" charset="0"/>
                            </a:rPr>
                            <m:t>𝑗</m:t>
                          </m:r>
                        </m:sub>
                      </m:sSub>
                      <m:r>
                        <a:rPr lang="tr-TR" i="1">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m:t>
                          </m:r>
                        </m:sup>
                      </m:sSup>
                      <m:d>
                        <m:dPr>
                          <m:ctrlPr>
                            <a:rPr lang="tr-TR" b="0" i="1" smtClean="0">
                              <a:latin typeface="Cambria Math" panose="02040503050406030204" pitchFamily="18" charset="0"/>
                            </a:rPr>
                          </m:ctrlPr>
                        </m:dPr>
                        <m:e>
                          <m:r>
                            <a:rPr lang="tr-TR" b="0" i="1" smtClean="0">
                              <a:latin typeface="Cambria Math" panose="02040503050406030204" pitchFamily="18" charset="0"/>
                            </a:rPr>
                            <m:t>𝑁𝐸</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𝑇</m:t>
                              </m:r>
                            </m:e>
                            <m:sub>
                              <m:r>
                                <a:rPr lang="tr-TR" b="0" i="1" smtClean="0">
                                  <a:latin typeface="Cambria Math" panose="02040503050406030204" pitchFamily="18" charset="0"/>
                                </a:rPr>
                                <m:t>𝑗</m:t>
                              </m:r>
                            </m:sub>
                          </m:sSub>
                        </m:e>
                      </m:d>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𝛿</m:t>
                          </m:r>
                        </m:e>
                        <m:sub>
                          <m:r>
                            <a:rPr lang="tr-TR" i="1">
                              <a:latin typeface="Cambria Math" panose="02040503050406030204" pitchFamily="18" charset="0"/>
                            </a:rPr>
                            <m:t>𝑚</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𝑗𝑚</m:t>
                          </m:r>
                        </m:sub>
                      </m:sSub>
                      <m:r>
                        <a:rPr lang="tr-TR">
                          <a:latin typeface="Cambria Math" panose="02040503050406030204" pitchFamily="18" charset="0"/>
                        </a:rPr>
                        <m:t> </m:t>
                      </m:r>
                    </m:oMath>
                  </m:oMathPara>
                </a14:m>
                <a:endParaRPr lang="tr-TR" i="1" dirty="0">
                  <a:latin typeface="Cambria Math" panose="02040503050406030204" pitchFamily="18" charset="0"/>
                </a:endParaRPr>
              </a:p>
              <a:p>
                <a:pPr algn="l"/>
                <a:endParaRPr lang="tr-TR"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𝛿</m:t>
                          </m:r>
                        </m:e>
                        <m:sub>
                          <m:r>
                            <a:rPr lang="tr-TR" b="0" i="1" smtClean="0">
                              <a:latin typeface="Cambria Math" panose="02040503050406030204" pitchFamily="18" charset="0"/>
                            </a:rPr>
                            <m:t>𝑗</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Ç</m:t>
                          </m:r>
                        </m:e>
                        <m:sub>
                          <m:r>
                            <a:rPr lang="tr-TR" b="0" i="1" smtClean="0">
                              <a:latin typeface="Cambria Math" panose="02040503050406030204" pitchFamily="18" charset="0"/>
                            </a:rPr>
                            <m:t>𝑗</m:t>
                          </m:r>
                        </m:sub>
                      </m:sSub>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Ç</m:t>
                              </m:r>
                            </m:e>
                            <m:sub>
                              <m:r>
                                <a:rPr lang="tr-TR" b="0" i="1" smtClean="0">
                                  <a:latin typeface="Cambria Math" panose="02040503050406030204" pitchFamily="18" charset="0"/>
                                </a:rPr>
                                <m:t>𝑗</m:t>
                              </m:r>
                            </m:sub>
                          </m:sSub>
                        </m:e>
                      </m:d>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𝛿</m:t>
                          </m:r>
                        </m:e>
                        <m:sub>
                          <m:r>
                            <a:rPr lang="tr-TR" b="0" i="1" smtClean="0">
                              <a:latin typeface="Cambria Math" panose="02040503050406030204" pitchFamily="18" charset="0"/>
                            </a:rPr>
                            <m:t>𝑚</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𝑗𝑚</m:t>
                          </m:r>
                        </m:sub>
                      </m:sSub>
                      <m:r>
                        <a:rPr lang="tr-TR">
                          <a:latin typeface="Cambria Math" panose="02040503050406030204" pitchFamily="18" charset="0"/>
                        </a:rPr>
                        <m:t> </m:t>
                      </m:r>
                    </m:oMath>
                  </m:oMathPara>
                </a14:m>
                <a:endParaRPr lang="tr-TR" dirty="0"/>
              </a:p>
              <a:p>
                <a:pPr lvl="1" algn="l"/>
                <a:endParaRPr lang="tr-TR" b="1" dirty="0"/>
              </a:p>
              <a:p>
                <a:pPr lvl="1"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m:rPr>
                              <m:sty m:val="p"/>
                            </m:rPr>
                            <a:rPr lang="tr-TR" b="0" i="0" smtClean="0">
                              <a:latin typeface="Cambria Math" panose="02040503050406030204" pitchFamily="18" charset="0"/>
                            </a:rPr>
                            <m:t>Δ</m:t>
                          </m:r>
                          <m:r>
                            <a:rPr lang="tr-TR" b="0" i="1" smtClean="0">
                              <a:latin typeface="Cambria Math" panose="02040503050406030204" pitchFamily="18" charset="0"/>
                            </a:rPr>
                            <m:t>𝐴</m:t>
                          </m:r>
                        </m:e>
                        <m:sub>
                          <m:r>
                            <a:rPr lang="tr-TR" b="0" i="1" smtClean="0">
                              <a:latin typeface="Cambria Math" panose="02040503050406030204" pitchFamily="18" charset="0"/>
                            </a:rPr>
                            <m:t>𝑘𝑗</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i="1">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𝛿</m:t>
                          </m:r>
                        </m:e>
                        <m:sub>
                          <m:r>
                            <a:rPr lang="tr-TR" b="0" i="1" smtClean="0">
                              <a:latin typeface="Cambria Math" panose="02040503050406030204" pitchFamily="18" charset="0"/>
                            </a:rPr>
                            <m:t>𝑗</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Ç</m:t>
                          </m:r>
                        </m:e>
                        <m:sub>
                          <m:r>
                            <a:rPr lang="tr-TR" b="0" i="1" smtClean="0">
                              <a:latin typeface="Cambria Math" panose="02040503050406030204" pitchFamily="18" charset="0"/>
                            </a:rPr>
                            <m:t>𝑘</m:t>
                          </m:r>
                        </m:sub>
                      </m:sSub>
                      <m:r>
                        <a:rPr lang="tr-TR" b="0" i="1" smtClean="0">
                          <a:latin typeface="Cambria Math" panose="02040503050406030204" pitchFamily="18" charset="0"/>
                        </a:rPr>
                        <m:t>+</m:t>
                      </m:r>
                      <m:r>
                        <a:rPr lang="tr-TR" b="0" i="1" smtClean="0">
                          <a:latin typeface="Cambria Math" panose="02040503050406030204" pitchFamily="18" charset="0"/>
                        </a:rPr>
                        <m:t>𝛼</m:t>
                      </m:r>
                      <m:r>
                        <a:rPr lang="tr-TR" b="0" i="1" smtClean="0">
                          <a:latin typeface="Cambria Math" panose="02040503050406030204" pitchFamily="18" charset="0"/>
                        </a:rPr>
                        <m:t>. </m:t>
                      </m:r>
                      <m:r>
                        <m:rPr>
                          <m:sty m:val="p"/>
                        </m:rPr>
                        <a:rPr lang="tr-TR" b="0" i="0" smtClean="0">
                          <a:latin typeface="Cambria Math" panose="02040503050406030204" pitchFamily="18" charset="0"/>
                        </a:rPr>
                        <m:t>Δ</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𝑘𝑗</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−1</m:t>
                          </m:r>
                        </m:e>
                      </m:d>
                    </m:oMath>
                  </m:oMathPara>
                </a14:m>
                <a:endParaRPr lang="tr-TR" b="0" dirty="0"/>
              </a:p>
              <a:p>
                <a:pPr lvl="1" algn="l"/>
                <a:endParaRPr lang="tr-TR" i="1" dirty="0">
                  <a:latin typeface="Cambria Math" panose="02040503050406030204" pitchFamily="18" charset="0"/>
                </a:endParaRPr>
              </a:p>
              <a:p>
                <a:pPr lvl="1"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𝐴</m:t>
                          </m:r>
                        </m:e>
                        <m:sub>
                          <m:r>
                            <a:rPr lang="tr-TR" b="0" i="1" smtClean="0">
                              <a:latin typeface="Cambria Math" panose="02040503050406030204" pitchFamily="18" charset="0"/>
                            </a:rPr>
                            <m:t>𝑘</m:t>
                          </m:r>
                          <m:r>
                            <a:rPr lang="tr-TR" i="1">
                              <a:latin typeface="Cambria Math" panose="02040503050406030204" pitchFamily="18" charset="0"/>
                            </a:rPr>
                            <m:t>𝑗</m:t>
                          </m:r>
                        </m:sub>
                      </m:sSub>
                      <m:r>
                        <a:rPr lang="tr-TR" b="0" i="1" smtClean="0">
                          <a:latin typeface="Cambria Math" panose="02040503050406030204" pitchFamily="18" charset="0"/>
                        </a:rPr>
                        <m:t>(</m:t>
                      </m:r>
                      <m:r>
                        <a:rPr lang="tr-TR" b="0" i="1" smtClean="0">
                          <a:latin typeface="Cambria Math" panose="02040503050406030204" pitchFamily="18" charset="0"/>
                        </a:rPr>
                        <m:t>𝑡</m:t>
                      </m:r>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i="1">
                                  <a:latin typeface="Cambria Math" panose="02040503050406030204" pitchFamily="18" charset="0"/>
                                </a:rPr>
                                <m:t>𝐴</m:t>
                              </m:r>
                            </m:e>
                            <m:sub>
                              <m:r>
                                <a:rPr lang="tr-TR" b="0" i="1" smtClean="0">
                                  <a:latin typeface="Cambria Math" panose="02040503050406030204" pitchFamily="18" charset="0"/>
                                </a:rPr>
                                <m:t>𝑘</m:t>
                              </m:r>
                              <m:r>
                                <a:rPr lang="tr-TR" i="1">
                                  <a:latin typeface="Cambria Math" panose="02040503050406030204" pitchFamily="18" charset="0"/>
                                </a:rPr>
                                <m:t>𝑗</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−1</m:t>
                              </m:r>
                            </m:e>
                          </m:d>
                          <m:r>
                            <a:rPr lang="tr-TR" b="0" i="1" smtClean="0">
                              <a:latin typeface="Cambria Math" panose="02040503050406030204" pitchFamily="18" charset="0"/>
                            </a:rPr>
                            <m:t>+</m:t>
                          </m:r>
                        </m:e>
                        <m:sub>
                          <m:r>
                            <a:rPr lang="tr-TR" b="0" i="1" smtClean="0">
                              <a:latin typeface="Cambria Math" panose="02040503050406030204" pitchFamily="18" charset="0"/>
                            </a:rPr>
                            <m:t> </m:t>
                          </m:r>
                        </m:sub>
                      </m:sSub>
                      <m:r>
                        <a:rPr lang="tr-TR">
                          <a:latin typeface="Cambria Math" panose="02040503050406030204" pitchFamily="18" charset="0"/>
                        </a:rPr>
                        <m:t> </m:t>
                      </m:r>
                      <m:sSub>
                        <m:sSubPr>
                          <m:ctrlPr>
                            <a:rPr lang="tr-TR" i="1">
                              <a:latin typeface="Cambria Math" panose="02040503050406030204" pitchFamily="18" charset="0"/>
                            </a:rPr>
                          </m:ctrlPr>
                        </m:sSubPr>
                        <m:e>
                          <m:r>
                            <m:rPr>
                              <m:sty m:val="p"/>
                            </m:rPr>
                            <a:rPr lang="tr-TR">
                              <a:latin typeface="Cambria Math" panose="02040503050406030204" pitchFamily="18" charset="0"/>
                            </a:rPr>
                            <m:t>Δ</m:t>
                          </m:r>
                          <m:r>
                            <a:rPr lang="tr-TR" i="1">
                              <a:latin typeface="Cambria Math" panose="02040503050406030204" pitchFamily="18" charset="0"/>
                            </a:rPr>
                            <m:t>𝐴</m:t>
                          </m:r>
                        </m:e>
                        <m:sub>
                          <m:r>
                            <a:rPr lang="tr-TR" b="0" i="1" smtClean="0">
                              <a:latin typeface="Cambria Math" panose="02040503050406030204" pitchFamily="18" charset="0"/>
                            </a:rPr>
                            <m:t>𝑘</m:t>
                          </m:r>
                          <m:r>
                            <a:rPr lang="tr-TR" i="1">
                              <a:latin typeface="Cambria Math" panose="02040503050406030204" pitchFamily="18" charset="0"/>
                            </a:rPr>
                            <m:t>𝑗</m:t>
                          </m:r>
                        </m:sub>
                      </m:sSub>
                      <m:d>
                        <m:dPr>
                          <m:ctrlPr>
                            <a:rPr lang="tr-TR" i="1">
                              <a:latin typeface="Cambria Math" panose="02040503050406030204" pitchFamily="18" charset="0"/>
                            </a:rPr>
                          </m:ctrlPr>
                        </m:dPr>
                        <m:e>
                          <m:r>
                            <a:rPr lang="tr-TR" i="1">
                              <a:latin typeface="Cambria Math" panose="02040503050406030204" pitchFamily="18" charset="0"/>
                            </a:rPr>
                            <m:t>𝑡</m:t>
                          </m:r>
                        </m:e>
                      </m:d>
                    </m:oMath>
                  </m:oMathPara>
                </a14:m>
                <a:endParaRPr lang="tr-TR" b="1" dirty="0"/>
              </a:p>
              <a:p>
                <a:pPr algn="l"/>
                <a:endParaRPr lang="tr-TR" dirty="0"/>
              </a:p>
              <a:p>
                <a:pPr algn="l"/>
                <a:endParaRPr lang="tr-TR" b="1" dirty="0"/>
              </a:p>
              <a:p>
                <a:pPr marL="342900" indent="-342900" algn="l">
                  <a:buFont typeface="Calibri" panose="020F0502020204030204" pitchFamily="34" charset="0"/>
                  <a:buChar char="∞"/>
                </a:pPr>
                <a:endParaRPr lang="tr-TR" dirty="0"/>
              </a:p>
            </p:txBody>
          </p:sp>
        </mc:Choice>
        <mc:Fallback xmlns="">
          <p:sp>
            <p:nvSpPr>
              <p:cNvPr id="48" name="Alt Başlık 2">
                <a:extLst>
                  <a:ext uri="{FF2B5EF4-FFF2-40B4-BE49-F238E27FC236}">
                    <a16:creationId xmlns:a16="http://schemas.microsoft.com/office/drawing/2014/main" id="{D24062D9-66CF-A154-BDF9-A0B0EB443233}"/>
                  </a:ext>
                </a:extLst>
              </p:cNvPr>
              <p:cNvSpPr txBox="1">
                <a:spLocks noRot="1" noChangeAspect="1" noMove="1" noResize="1" noEditPoints="1" noAdjustHandles="1" noChangeArrowheads="1" noChangeShapeType="1" noTextEdit="1"/>
              </p:cNvSpPr>
              <p:nvPr/>
            </p:nvSpPr>
            <p:spPr>
              <a:xfrm>
                <a:off x="38294" y="3072690"/>
                <a:ext cx="11843657" cy="3720922"/>
              </a:xfrm>
              <a:prstGeom prst="rect">
                <a:avLst/>
              </a:prstGeom>
              <a:blipFill>
                <a:blip r:embed="rId2"/>
                <a:stretch>
                  <a:fillRect l="-823" t="-2459"/>
                </a:stretch>
              </a:blipFill>
            </p:spPr>
            <p:txBody>
              <a:bodyPr/>
              <a:lstStyle/>
              <a:p>
                <a:r>
                  <a:rPr lang="tr-TR">
                    <a:noFill/>
                  </a:rPr>
                  <a:t> </a:t>
                </a:r>
              </a:p>
            </p:txBody>
          </p:sp>
        </mc:Fallback>
      </mc:AlternateContent>
    </p:spTree>
    <p:extLst>
      <p:ext uri="{BB962C8B-B14F-4D97-AF65-F5344CB8AC3E}">
        <p14:creationId xmlns:p14="http://schemas.microsoft.com/office/powerpoint/2010/main" val="333866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5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Effect transition="in" filter="fade">
                                      <p:cBhvr>
                                        <p:cTn id="17" dur="500"/>
                                        <p:tgtEl>
                                          <p:spTgt spid="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xEl>
                                              <p:pRg st="4" end="4"/>
                                            </p:txEl>
                                          </p:spTgt>
                                        </p:tgtEl>
                                        <p:attrNameLst>
                                          <p:attrName>style.visibility</p:attrName>
                                        </p:attrNameLst>
                                      </p:cBhvr>
                                      <p:to>
                                        <p:strVal val="visible"/>
                                      </p:to>
                                    </p:set>
                                    <p:animEffect transition="in" filter="fade">
                                      <p:cBhvr>
                                        <p:cTn id="22" dur="500"/>
                                        <p:tgtEl>
                                          <p:spTgt spid="4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
                                            <p:txEl>
                                              <p:pRg st="6" end="6"/>
                                            </p:txEl>
                                          </p:spTgt>
                                        </p:tgtEl>
                                        <p:attrNameLst>
                                          <p:attrName>style.visibility</p:attrName>
                                        </p:attrNameLst>
                                      </p:cBhvr>
                                      <p:to>
                                        <p:strVal val="visible"/>
                                      </p:to>
                                    </p:set>
                                    <p:animEffect transition="in" filter="fade">
                                      <p:cBhvr>
                                        <p:cTn id="27" dur="500"/>
                                        <p:tgtEl>
                                          <p:spTgt spid="4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xEl>
                                              <p:pRg st="8" end="8"/>
                                            </p:txEl>
                                          </p:spTgt>
                                        </p:tgtEl>
                                        <p:attrNameLst>
                                          <p:attrName>style.visibility</p:attrName>
                                        </p:attrNameLst>
                                      </p:cBhvr>
                                      <p:to>
                                        <p:strVal val="visible"/>
                                      </p:to>
                                    </p:set>
                                    <p:animEffect transition="in" filter="fade">
                                      <p:cBhvr>
                                        <p:cTn id="32" dur="500"/>
                                        <p:tgtEl>
                                          <p:spTgt spid="4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Geriye Doğru Hesaplama</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18</a:t>
            </a:fld>
            <a:endParaRPr lang="tr-TR"/>
          </a:p>
        </p:txBody>
      </p:sp>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3207033"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3149440" y="165241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5524607" y="93212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4889211" y="60063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4222584" y="93212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10225532" y="93212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10866400" y="754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4890842" y="151139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4164991" y="184287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5526238" y="93212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6053457"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6371155" y="932125"/>
            <a:ext cx="898370" cy="1454888"/>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7269525" y="57914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2" name="Oval 31">
            <a:extLst>
              <a:ext uri="{FF2B5EF4-FFF2-40B4-BE49-F238E27FC236}">
                <a16:creationId xmlns:a16="http://schemas.microsoft.com/office/drawing/2014/main" id="{127AEA95-27DE-E022-E015-4D69993DC651}"/>
              </a:ext>
            </a:extLst>
          </p:cNvPr>
          <p:cNvSpPr/>
          <p:nvPr/>
        </p:nvSpPr>
        <p:spPr>
          <a:xfrm>
            <a:off x="7289444" y="148307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9467822" y="61610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8082931" y="93212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5524607" y="93212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5526238" y="183606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8063012" y="93212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6371155" y="1836061"/>
            <a:ext cx="918289" cy="550952"/>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8832426" y="23870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9150124" y="932124"/>
            <a:ext cx="317698" cy="1454889"/>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5" name="Metin kutusu 14">
            <a:extLst>
              <a:ext uri="{FF2B5EF4-FFF2-40B4-BE49-F238E27FC236}">
                <a16:creationId xmlns:a16="http://schemas.microsoft.com/office/drawing/2014/main" id="{03D06C84-5B02-86F3-7CD7-6C8BA6A1C399}"/>
              </a:ext>
            </a:extLst>
          </p:cNvPr>
          <p:cNvSpPr txBox="1"/>
          <p:nvPr/>
        </p:nvSpPr>
        <p:spPr>
          <a:xfrm>
            <a:off x="4932063" y="728424"/>
            <a:ext cx="530352" cy="369332"/>
          </a:xfrm>
          <a:prstGeom prst="rect">
            <a:avLst/>
          </a:prstGeom>
          <a:noFill/>
        </p:spPr>
        <p:txBody>
          <a:bodyPr wrap="square">
            <a:spAutoFit/>
          </a:bodyPr>
          <a:lstStyle/>
          <a:p>
            <a:pPr algn="ctr"/>
            <a:r>
              <a:rPr lang="tr-TR" dirty="0">
                <a:solidFill>
                  <a:srgbClr val="FF0000"/>
                </a:solidFill>
              </a:rPr>
              <a:t>1</a:t>
            </a:r>
          </a:p>
        </p:txBody>
      </p:sp>
      <p:sp>
        <p:nvSpPr>
          <p:cNvPr id="21" name="Metin kutusu 20">
            <a:extLst>
              <a:ext uri="{FF2B5EF4-FFF2-40B4-BE49-F238E27FC236}">
                <a16:creationId xmlns:a16="http://schemas.microsoft.com/office/drawing/2014/main" id="{4AE04740-61DF-9506-1B44-298F552E3F1C}"/>
              </a:ext>
            </a:extLst>
          </p:cNvPr>
          <p:cNvSpPr txBox="1"/>
          <p:nvPr/>
        </p:nvSpPr>
        <p:spPr>
          <a:xfrm>
            <a:off x="4941733" y="1679584"/>
            <a:ext cx="530352" cy="369332"/>
          </a:xfrm>
          <a:prstGeom prst="rect">
            <a:avLst/>
          </a:prstGeom>
          <a:noFill/>
        </p:spPr>
        <p:txBody>
          <a:bodyPr wrap="square">
            <a:spAutoFit/>
          </a:bodyPr>
          <a:lstStyle/>
          <a:p>
            <a:pPr algn="ctr"/>
            <a:r>
              <a:rPr lang="tr-TR" dirty="0">
                <a:solidFill>
                  <a:srgbClr val="FF0000"/>
                </a:solidFill>
              </a:rPr>
              <a:t>2</a:t>
            </a:r>
          </a:p>
        </p:txBody>
      </p:sp>
      <p:sp>
        <p:nvSpPr>
          <p:cNvPr id="25" name="Metin kutusu 24">
            <a:extLst>
              <a:ext uri="{FF2B5EF4-FFF2-40B4-BE49-F238E27FC236}">
                <a16:creationId xmlns:a16="http://schemas.microsoft.com/office/drawing/2014/main" id="{48A2A2D8-C5CB-43C5-966D-BA70AA3D7F7E}"/>
              </a:ext>
            </a:extLst>
          </p:cNvPr>
          <p:cNvSpPr txBox="1"/>
          <p:nvPr/>
        </p:nvSpPr>
        <p:spPr>
          <a:xfrm>
            <a:off x="7424973" y="728424"/>
            <a:ext cx="530352" cy="369332"/>
          </a:xfrm>
          <a:prstGeom prst="rect">
            <a:avLst/>
          </a:prstGeom>
          <a:noFill/>
        </p:spPr>
        <p:txBody>
          <a:bodyPr wrap="square">
            <a:spAutoFit/>
          </a:bodyPr>
          <a:lstStyle/>
          <a:p>
            <a:pPr algn="ctr"/>
            <a:r>
              <a:rPr lang="tr-TR" dirty="0">
                <a:solidFill>
                  <a:srgbClr val="FF0000"/>
                </a:solidFill>
              </a:rPr>
              <a:t>3</a:t>
            </a:r>
          </a:p>
        </p:txBody>
      </p:sp>
      <p:sp>
        <p:nvSpPr>
          <p:cNvPr id="28" name="Metin kutusu 27">
            <a:extLst>
              <a:ext uri="{FF2B5EF4-FFF2-40B4-BE49-F238E27FC236}">
                <a16:creationId xmlns:a16="http://schemas.microsoft.com/office/drawing/2014/main" id="{B7EAC54D-BD75-1C1D-4C2F-7761B0029F68}"/>
              </a:ext>
            </a:extLst>
          </p:cNvPr>
          <p:cNvSpPr txBox="1"/>
          <p:nvPr/>
        </p:nvSpPr>
        <p:spPr>
          <a:xfrm>
            <a:off x="7421011" y="1626103"/>
            <a:ext cx="530352" cy="369332"/>
          </a:xfrm>
          <a:prstGeom prst="rect">
            <a:avLst/>
          </a:prstGeom>
          <a:noFill/>
        </p:spPr>
        <p:txBody>
          <a:bodyPr wrap="square">
            <a:spAutoFit/>
          </a:bodyPr>
          <a:lstStyle/>
          <a:p>
            <a:pPr algn="ctr"/>
            <a:r>
              <a:rPr lang="tr-TR" dirty="0">
                <a:solidFill>
                  <a:srgbClr val="FF0000"/>
                </a:solidFill>
              </a:rPr>
              <a:t>4</a:t>
            </a:r>
          </a:p>
        </p:txBody>
      </p:sp>
      <p:sp>
        <p:nvSpPr>
          <p:cNvPr id="34" name="Metin kutusu 33">
            <a:extLst>
              <a:ext uri="{FF2B5EF4-FFF2-40B4-BE49-F238E27FC236}">
                <a16:creationId xmlns:a16="http://schemas.microsoft.com/office/drawing/2014/main" id="{469B74A9-AC76-78A8-9096-B1F7E9AC88A5}"/>
              </a:ext>
            </a:extLst>
          </p:cNvPr>
          <p:cNvSpPr txBox="1"/>
          <p:nvPr/>
        </p:nvSpPr>
        <p:spPr>
          <a:xfrm>
            <a:off x="9599390" y="754092"/>
            <a:ext cx="530352" cy="369332"/>
          </a:xfrm>
          <a:prstGeom prst="rect">
            <a:avLst/>
          </a:prstGeom>
          <a:noFill/>
        </p:spPr>
        <p:txBody>
          <a:bodyPr wrap="square">
            <a:spAutoFit/>
          </a:bodyPr>
          <a:lstStyle/>
          <a:p>
            <a:pPr algn="ctr"/>
            <a:r>
              <a:rPr lang="tr-TR" dirty="0">
                <a:solidFill>
                  <a:srgbClr val="FF0000"/>
                </a:solidFill>
              </a:rPr>
              <a:t>5</a:t>
            </a:r>
          </a:p>
        </p:txBody>
      </p:sp>
      <p:sp>
        <p:nvSpPr>
          <p:cNvPr id="45" name="Metin kutusu 44">
            <a:extLst>
              <a:ext uri="{FF2B5EF4-FFF2-40B4-BE49-F238E27FC236}">
                <a16:creationId xmlns:a16="http://schemas.microsoft.com/office/drawing/2014/main" id="{A38F521F-00E1-D818-F2C3-0AB2D9304F10}"/>
              </a:ext>
            </a:extLst>
          </p:cNvPr>
          <p:cNvSpPr txBox="1"/>
          <p:nvPr/>
        </p:nvSpPr>
        <p:spPr>
          <a:xfrm>
            <a:off x="8987361" y="191011"/>
            <a:ext cx="1754410" cy="369332"/>
          </a:xfrm>
          <a:prstGeom prst="rect">
            <a:avLst/>
          </a:prstGeom>
          <a:noFill/>
        </p:spPr>
        <p:txBody>
          <a:bodyPr wrap="square">
            <a:spAutoFit/>
          </a:bodyPr>
          <a:lstStyle/>
          <a:p>
            <a:pPr algn="ctr"/>
            <a:r>
              <a:rPr lang="tr-TR" dirty="0"/>
              <a:t>m= 5…..n</a:t>
            </a:r>
          </a:p>
        </p:txBody>
      </p:sp>
      <p:sp>
        <p:nvSpPr>
          <p:cNvPr id="46" name="Metin kutusu 45">
            <a:extLst>
              <a:ext uri="{FF2B5EF4-FFF2-40B4-BE49-F238E27FC236}">
                <a16:creationId xmlns:a16="http://schemas.microsoft.com/office/drawing/2014/main" id="{1DB3C748-5419-36C0-99D7-CF7108F0A531}"/>
              </a:ext>
            </a:extLst>
          </p:cNvPr>
          <p:cNvSpPr txBox="1"/>
          <p:nvPr/>
        </p:nvSpPr>
        <p:spPr>
          <a:xfrm>
            <a:off x="6785167" y="184289"/>
            <a:ext cx="1754410" cy="369332"/>
          </a:xfrm>
          <a:prstGeom prst="rect">
            <a:avLst/>
          </a:prstGeom>
          <a:noFill/>
        </p:spPr>
        <p:txBody>
          <a:bodyPr wrap="square">
            <a:spAutoFit/>
          </a:bodyPr>
          <a:lstStyle/>
          <a:p>
            <a:pPr algn="ctr"/>
            <a:r>
              <a:rPr lang="tr-TR" dirty="0"/>
              <a:t>j= 3…..n</a:t>
            </a:r>
          </a:p>
        </p:txBody>
      </p:sp>
      <p:sp>
        <p:nvSpPr>
          <p:cNvPr id="47" name="Metin kutusu 46">
            <a:extLst>
              <a:ext uri="{FF2B5EF4-FFF2-40B4-BE49-F238E27FC236}">
                <a16:creationId xmlns:a16="http://schemas.microsoft.com/office/drawing/2014/main" id="{1B70DA77-1D40-9875-CAE4-F7B95278D5D2}"/>
              </a:ext>
            </a:extLst>
          </p:cNvPr>
          <p:cNvSpPr txBox="1"/>
          <p:nvPr/>
        </p:nvSpPr>
        <p:spPr>
          <a:xfrm>
            <a:off x="4968905" y="349699"/>
            <a:ext cx="1754410" cy="369332"/>
          </a:xfrm>
          <a:prstGeom prst="rect">
            <a:avLst/>
          </a:prstGeom>
          <a:noFill/>
        </p:spPr>
        <p:txBody>
          <a:bodyPr wrap="square">
            <a:spAutoFit/>
          </a:bodyPr>
          <a:lstStyle/>
          <a:p>
            <a:pPr algn="ctr"/>
            <a:r>
              <a:rPr lang="tr-TR" dirty="0"/>
              <a:t>k= 1…..n</a:t>
            </a:r>
          </a:p>
        </p:txBody>
      </p:sp>
      <mc:AlternateContent xmlns:mc="http://schemas.openxmlformats.org/markup-compatibility/2006" xmlns:a14="http://schemas.microsoft.com/office/drawing/2010/main">
        <mc:Choice Requires="a14">
          <p:sp>
            <p:nvSpPr>
              <p:cNvPr id="48" name="Alt Başlık 2">
                <a:extLst>
                  <a:ext uri="{FF2B5EF4-FFF2-40B4-BE49-F238E27FC236}">
                    <a16:creationId xmlns:a16="http://schemas.microsoft.com/office/drawing/2014/main" id="{D24062D9-66CF-A154-BDF9-A0B0EB443233}"/>
                  </a:ext>
                </a:extLst>
              </p:cNvPr>
              <p:cNvSpPr txBox="1">
                <a:spLocks/>
              </p:cNvSpPr>
              <p:nvPr/>
            </p:nvSpPr>
            <p:spPr>
              <a:xfrm>
                <a:off x="38294" y="3137078"/>
                <a:ext cx="11843657" cy="372092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Girdi katmanı ile Ara Katman arasındaki ağırlıkların değiştirilmesi</a:t>
                </a:r>
              </a:p>
              <a:p>
                <a:pPr marL="342900" indent="-342900" algn="l">
                  <a:buFont typeface="Calibri" panose="020F0502020204030204" pitchFamily="34" charset="0"/>
                  <a:buChar char="∞"/>
                </a:pPr>
                <a:r>
                  <a:rPr lang="tr-TR" b="1" dirty="0"/>
                  <a:t>6.Adım: </a:t>
                </a:r>
                <a:r>
                  <a:rPr lang="tr-TR" dirty="0"/>
                  <a:t>Eşik değer ünitesi (</a:t>
                </a:r>
                <a:r>
                  <a:rPr lang="tr-TR" dirty="0" err="1"/>
                  <a:t>bias</a:t>
                </a:r>
                <a:r>
                  <a:rPr lang="tr-TR" dirty="0"/>
                  <a:t>) değişim miktarı hesaplanır,</a:t>
                </a:r>
              </a:p>
              <a:p>
                <a:pPr lvl="1" algn="l"/>
                <a:endParaRPr lang="tr-TR" b="1" dirty="0"/>
              </a:p>
              <a:p>
                <a:pPr lvl="1"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m:rPr>
                              <m:sty m:val="p"/>
                            </m:rPr>
                            <a:rPr lang="tr-TR" b="0" i="0" smtClean="0">
                              <a:latin typeface="Cambria Math" panose="02040503050406030204" pitchFamily="18" charset="0"/>
                            </a:rPr>
                            <m:t>Δ</m:t>
                          </m:r>
                          <m:r>
                            <a:rPr lang="tr-TR" b="0" i="1" smtClean="0">
                              <a:latin typeface="Cambria Math" panose="02040503050406030204" pitchFamily="18" charset="0"/>
                            </a:rPr>
                            <m:t>𝐵</m:t>
                          </m:r>
                        </m:e>
                        <m:sub>
                          <m:r>
                            <a:rPr lang="tr-TR" b="0" i="1" smtClean="0">
                              <a:latin typeface="Cambria Math" panose="02040503050406030204" pitchFamily="18" charset="0"/>
                            </a:rPr>
                            <m:t>𝑗</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i="1">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𝛿</m:t>
                          </m:r>
                        </m:e>
                        <m:sub>
                          <m:r>
                            <a:rPr lang="tr-TR" b="0" i="1" smtClean="0">
                              <a:latin typeface="Cambria Math" panose="02040503050406030204" pitchFamily="18" charset="0"/>
                            </a:rPr>
                            <m:t>𝑗</m:t>
                          </m:r>
                        </m:sub>
                      </m:sSub>
                      <m:r>
                        <a:rPr lang="tr-TR" b="0" i="1" smtClean="0">
                          <a:latin typeface="Cambria Math" panose="02040503050406030204" pitchFamily="18" charset="0"/>
                        </a:rPr>
                        <m:t>. +</m:t>
                      </m:r>
                      <m:r>
                        <a:rPr lang="tr-TR" b="0" i="1" smtClean="0">
                          <a:latin typeface="Cambria Math" panose="02040503050406030204" pitchFamily="18" charset="0"/>
                        </a:rPr>
                        <m:t>𝛼</m:t>
                      </m:r>
                      <m:r>
                        <a:rPr lang="tr-TR" b="0" i="1" smtClean="0">
                          <a:latin typeface="Cambria Math" panose="02040503050406030204" pitchFamily="18" charset="0"/>
                        </a:rPr>
                        <m:t>. </m:t>
                      </m:r>
                      <m:r>
                        <m:rPr>
                          <m:sty m:val="p"/>
                        </m:rPr>
                        <a:rPr lang="tr-TR" b="0" i="0" smtClean="0">
                          <a:latin typeface="Cambria Math" panose="02040503050406030204" pitchFamily="18" charset="0"/>
                        </a:rPr>
                        <m:t>Δ</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𝐵</m:t>
                          </m:r>
                        </m:e>
                        <m:sub>
                          <m:r>
                            <a:rPr lang="tr-TR" b="0" i="1" smtClean="0">
                              <a:latin typeface="Cambria Math" panose="02040503050406030204" pitchFamily="18" charset="0"/>
                            </a:rPr>
                            <m:t>𝑗</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−1</m:t>
                          </m:r>
                        </m:e>
                      </m:d>
                    </m:oMath>
                  </m:oMathPara>
                </a14:m>
                <a:endParaRPr lang="tr-TR" b="0" dirty="0"/>
              </a:p>
              <a:p>
                <a:pPr lvl="1" algn="l"/>
                <a:endParaRPr lang="tr-TR" b="0" dirty="0"/>
              </a:p>
              <a:p>
                <a:pPr lvl="1" algn="l"/>
                <a:endParaRPr lang="tr-TR" i="1" dirty="0">
                  <a:latin typeface="Cambria Math" panose="02040503050406030204" pitchFamily="18" charset="0"/>
                </a:endParaRPr>
              </a:p>
              <a:p>
                <a:pPr lvl="1" algn="l"/>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𝐵</m:t>
                          </m:r>
                        </m:e>
                        <m:sub>
                          <m:r>
                            <a:rPr lang="tr-TR" b="0" i="1" smtClean="0">
                              <a:latin typeface="Cambria Math" panose="02040503050406030204" pitchFamily="18" charset="0"/>
                            </a:rPr>
                            <m:t>𝑗</m:t>
                          </m:r>
                        </m:sub>
                      </m:sSub>
                      <m:r>
                        <a:rPr lang="tr-TR" b="0" i="1" smtClean="0">
                          <a:latin typeface="Cambria Math" panose="02040503050406030204" pitchFamily="18" charset="0"/>
                        </a:rPr>
                        <m:t>(</m:t>
                      </m:r>
                      <m:r>
                        <a:rPr lang="tr-TR" b="0" i="1" smtClean="0">
                          <a:latin typeface="Cambria Math" panose="02040503050406030204" pitchFamily="18" charset="0"/>
                        </a:rPr>
                        <m:t>𝑡</m:t>
                      </m:r>
                      <m:r>
                        <a:rPr lang="tr-TR" b="0" i="1" smtClean="0">
                          <a:latin typeface="Cambria Math" panose="02040503050406030204" pitchFamily="18" charset="0"/>
                        </a:rPr>
                        <m:t>)=</m:t>
                      </m:r>
                      <m:sSub>
                        <m:sSubPr>
                          <m:ctrlPr>
                            <a:rPr lang="tr-TR" i="1">
                              <a:latin typeface="Cambria Math" panose="02040503050406030204" pitchFamily="18" charset="0"/>
                            </a:rPr>
                          </m:ctrlPr>
                        </m:sSubPr>
                        <m:e>
                          <m:sSub>
                            <m:sSubPr>
                              <m:ctrlPr>
                                <a:rPr lang="tr-TR" i="1">
                                  <a:latin typeface="Cambria Math" panose="02040503050406030204" pitchFamily="18" charset="0"/>
                                </a:rPr>
                              </m:ctrlPr>
                            </m:sSubPr>
                            <m:e>
                              <m:r>
                                <a:rPr lang="tr-TR" b="0" i="1" smtClean="0">
                                  <a:latin typeface="Cambria Math" panose="02040503050406030204" pitchFamily="18" charset="0"/>
                                </a:rPr>
                                <m:t>𝐵</m:t>
                              </m:r>
                            </m:e>
                            <m:sub>
                              <m:r>
                                <a:rPr lang="tr-TR" b="0" i="1" smtClean="0">
                                  <a:latin typeface="Cambria Math" panose="02040503050406030204" pitchFamily="18" charset="0"/>
                                </a:rPr>
                                <m:t>𝑗</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−1</m:t>
                              </m:r>
                            </m:e>
                          </m:d>
                          <m:r>
                            <a:rPr lang="tr-TR" b="0" i="1" smtClean="0">
                              <a:latin typeface="Cambria Math" panose="02040503050406030204" pitchFamily="18" charset="0"/>
                            </a:rPr>
                            <m:t>+</m:t>
                          </m:r>
                        </m:e>
                        <m:sub>
                          <m:r>
                            <a:rPr lang="tr-TR" b="0" i="1" smtClean="0">
                              <a:latin typeface="Cambria Math" panose="02040503050406030204" pitchFamily="18" charset="0"/>
                            </a:rPr>
                            <m:t> </m:t>
                          </m:r>
                        </m:sub>
                      </m:sSub>
                      <m:r>
                        <a:rPr lang="tr-TR">
                          <a:latin typeface="Cambria Math" panose="02040503050406030204" pitchFamily="18" charset="0"/>
                        </a:rPr>
                        <m:t> </m:t>
                      </m:r>
                      <m:sSub>
                        <m:sSubPr>
                          <m:ctrlPr>
                            <a:rPr lang="tr-TR" i="1">
                              <a:latin typeface="Cambria Math" panose="02040503050406030204" pitchFamily="18" charset="0"/>
                            </a:rPr>
                          </m:ctrlPr>
                        </m:sSubPr>
                        <m:e>
                          <m:r>
                            <m:rPr>
                              <m:sty m:val="p"/>
                            </m:rPr>
                            <a:rPr lang="tr-TR">
                              <a:latin typeface="Cambria Math" panose="02040503050406030204" pitchFamily="18" charset="0"/>
                            </a:rPr>
                            <m:t>Δ</m:t>
                          </m:r>
                          <m:r>
                            <a:rPr lang="tr-TR" b="0" i="1" smtClean="0">
                              <a:latin typeface="Cambria Math" panose="02040503050406030204" pitchFamily="18" charset="0"/>
                            </a:rPr>
                            <m:t>𝐵</m:t>
                          </m:r>
                        </m:e>
                        <m:sub>
                          <m:r>
                            <a:rPr lang="tr-TR" b="0" i="1" smtClean="0">
                              <a:latin typeface="Cambria Math" panose="02040503050406030204" pitchFamily="18" charset="0"/>
                            </a:rPr>
                            <m:t>𝑗</m:t>
                          </m:r>
                        </m:sub>
                      </m:sSub>
                      <m:d>
                        <m:dPr>
                          <m:ctrlPr>
                            <a:rPr lang="tr-TR" i="1">
                              <a:latin typeface="Cambria Math" panose="02040503050406030204" pitchFamily="18" charset="0"/>
                            </a:rPr>
                          </m:ctrlPr>
                        </m:dPr>
                        <m:e>
                          <m:r>
                            <a:rPr lang="tr-TR" i="1">
                              <a:latin typeface="Cambria Math" panose="02040503050406030204" pitchFamily="18" charset="0"/>
                            </a:rPr>
                            <m:t>𝑡</m:t>
                          </m:r>
                        </m:e>
                      </m:d>
                    </m:oMath>
                  </m:oMathPara>
                </a14:m>
                <a:endParaRPr lang="tr-TR" dirty="0"/>
              </a:p>
              <a:p>
                <a:pPr lvl="1" algn="l"/>
                <a:endParaRPr lang="tr-TR" dirty="0"/>
              </a:p>
              <a:p>
                <a:pPr algn="l"/>
                <a:endParaRPr lang="tr-TR" b="1" dirty="0"/>
              </a:p>
              <a:p>
                <a:pPr algn="l"/>
                <a:endParaRPr lang="tr-TR" dirty="0"/>
              </a:p>
              <a:p>
                <a:pPr algn="l"/>
                <a:endParaRPr lang="tr-TR" b="1" dirty="0"/>
              </a:p>
              <a:p>
                <a:pPr marL="342900" indent="-342900" algn="l">
                  <a:buFont typeface="Calibri" panose="020F0502020204030204" pitchFamily="34" charset="0"/>
                  <a:buChar char="∞"/>
                </a:pPr>
                <a:endParaRPr lang="tr-TR" dirty="0"/>
              </a:p>
            </p:txBody>
          </p:sp>
        </mc:Choice>
        <mc:Fallback xmlns="">
          <p:sp>
            <p:nvSpPr>
              <p:cNvPr id="48" name="Alt Başlık 2">
                <a:extLst>
                  <a:ext uri="{FF2B5EF4-FFF2-40B4-BE49-F238E27FC236}">
                    <a16:creationId xmlns:a16="http://schemas.microsoft.com/office/drawing/2014/main" id="{D24062D9-66CF-A154-BDF9-A0B0EB443233}"/>
                  </a:ext>
                </a:extLst>
              </p:cNvPr>
              <p:cNvSpPr txBox="1">
                <a:spLocks noRot="1" noChangeAspect="1" noMove="1" noResize="1" noEditPoints="1" noAdjustHandles="1" noChangeArrowheads="1" noChangeShapeType="1" noTextEdit="1"/>
              </p:cNvSpPr>
              <p:nvPr/>
            </p:nvSpPr>
            <p:spPr>
              <a:xfrm>
                <a:off x="38294" y="3137078"/>
                <a:ext cx="11843657" cy="3720922"/>
              </a:xfrm>
              <a:prstGeom prst="rect">
                <a:avLst/>
              </a:prstGeom>
              <a:blipFill>
                <a:blip r:embed="rId2"/>
                <a:stretch>
                  <a:fillRect l="-823" t="-2623"/>
                </a:stretch>
              </a:blipFill>
            </p:spPr>
            <p:txBody>
              <a:bodyPr/>
              <a:lstStyle/>
              <a:p>
                <a:r>
                  <a:rPr lang="tr-TR">
                    <a:noFill/>
                  </a:rPr>
                  <a:t> </a:t>
                </a:r>
              </a:p>
            </p:txBody>
          </p:sp>
        </mc:Fallback>
      </mc:AlternateContent>
    </p:spTree>
    <p:extLst>
      <p:ext uri="{BB962C8B-B14F-4D97-AF65-F5344CB8AC3E}">
        <p14:creationId xmlns:p14="http://schemas.microsoft.com/office/powerpoint/2010/main" val="256742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5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xEl>
                                              <p:pRg st="3" end="3"/>
                                            </p:txEl>
                                          </p:spTgt>
                                        </p:tgtEl>
                                        <p:attrNameLst>
                                          <p:attrName>style.visibility</p:attrName>
                                        </p:attrNameLst>
                                      </p:cBhvr>
                                      <p:to>
                                        <p:strVal val="visible"/>
                                      </p:to>
                                    </p:set>
                                    <p:animEffect transition="in" filter="fade">
                                      <p:cBhvr>
                                        <p:cTn id="17" dur="500"/>
                                        <p:tgtEl>
                                          <p:spTgt spid="4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xEl>
                                              <p:pRg st="6" end="6"/>
                                            </p:txEl>
                                          </p:spTgt>
                                        </p:tgtEl>
                                        <p:attrNameLst>
                                          <p:attrName>style.visibility</p:attrName>
                                        </p:attrNameLst>
                                      </p:cBhvr>
                                      <p:to>
                                        <p:strVal val="visible"/>
                                      </p:to>
                                    </p:set>
                                    <p:animEffect transition="in" filter="fade">
                                      <p:cBhvr>
                                        <p:cTn id="22" dur="500"/>
                                        <p:tgtEl>
                                          <p:spTgt spid="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ÇKA Çalışma Prosedürü</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19</a:t>
            </a:fld>
            <a:endParaRPr lang="tr-TR"/>
          </a:p>
        </p:txBody>
      </p:sp>
      <p:sp>
        <p:nvSpPr>
          <p:cNvPr id="12" name="Alt Başlık 2">
            <a:extLst>
              <a:ext uri="{FF2B5EF4-FFF2-40B4-BE49-F238E27FC236}">
                <a16:creationId xmlns:a16="http://schemas.microsoft.com/office/drawing/2014/main" id="{1923475F-A03E-24DB-A4D1-283DB8AC24F6}"/>
              </a:ext>
            </a:extLst>
          </p:cNvPr>
          <p:cNvSpPr txBox="1">
            <a:spLocks/>
          </p:cNvSpPr>
          <p:nvPr/>
        </p:nvSpPr>
        <p:spPr>
          <a:xfrm>
            <a:off x="0" y="804020"/>
            <a:ext cx="11843657" cy="25152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Veri setinin oluşturulması:</a:t>
            </a:r>
            <a:r>
              <a:rPr lang="tr-TR" dirty="0"/>
              <a:t> Sinir ağlarında kullanılabilecek verilen test ve eğitim kümelerine ayrılacak şekilde hazırlanır.</a:t>
            </a:r>
          </a:p>
          <a:p>
            <a:pPr marL="342900" indent="-342900" algn="l">
              <a:buFont typeface="Calibri" panose="020F0502020204030204" pitchFamily="34" charset="0"/>
              <a:buChar char="∞"/>
            </a:pPr>
            <a:endParaRPr lang="tr-TR" b="1" dirty="0"/>
          </a:p>
          <a:p>
            <a:pPr marL="342900" indent="-342900" algn="l">
              <a:buFont typeface="Calibri" panose="020F0502020204030204" pitchFamily="34" charset="0"/>
              <a:buChar char="∞"/>
            </a:pPr>
            <a:r>
              <a:rPr lang="tr-TR" b="1" dirty="0"/>
              <a:t>Ağın topolojisine karar verilmesi:</a:t>
            </a:r>
            <a:r>
              <a:rPr lang="tr-TR" dirty="0"/>
              <a:t> Belirlenen problem çözümü için katmanlardaki proses elemanı belirlenir.</a:t>
            </a:r>
          </a:p>
          <a:p>
            <a:pPr marL="342900" indent="-342900" algn="l">
              <a:buFont typeface="Calibri" panose="020F0502020204030204" pitchFamily="34" charset="0"/>
              <a:buChar char="∞"/>
            </a:pPr>
            <a:endParaRPr lang="tr-TR" b="1" dirty="0"/>
          </a:p>
          <a:p>
            <a:pPr marL="342900" indent="-342900" algn="l">
              <a:buFont typeface="Calibri" panose="020F0502020204030204" pitchFamily="34" charset="0"/>
              <a:buChar char="∞"/>
            </a:pPr>
            <a:r>
              <a:rPr lang="tr-TR" b="1" dirty="0"/>
              <a:t>Öğrenme parametrelerinin belirlenmesi:</a:t>
            </a:r>
            <a:r>
              <a:rPr lang="tr-TR" dirty="0"/>
              <a:t> Sinir ağının çalışmasına etki eden öğrenme ve momentum katsayısı belirlenir.</a:t>
            </a:r>
          </a:p>
          <a:p>
            <a:pPr marL="342900" indent="-342900" algn="l">
              <a:buFont typeface="Calibri" panose="020F0502020204030204" pitchFamily="34" charset="0"/>
              <a:buChar char="∞"/>
            </a:pPr>
            <a:endParaRPr lang="tr-TR" b="1" dirty="0"/>
          </a:p>
          <a:p>
            <a:pPr marL="342900" indent="-342900" algn="l">
              <a:buFont typeface="Calibri" panose="020F0502020204030204" pitchFamily="34" charset="0"/>
              <a:buChar char="∞"/>
            </a:pPr>
            <a:r>
              <a:rPr lang="tr-TR" b="1" dirty="0"/>
              <a:t>Ağırlıklara başlangıç değerlerinin atanması: </a:t>
            </a:r>
            <a:r>
              <a:rPr lang="tr-TR" dirty="0"/>
              <a:t>Tasarımcı tarafından belirlenen aralıklara göre başlangıç değerleri atanır. [-1 1], [0 1] veya [-0.5 0.5] olarak genellikle kullanılmaktadır.</a:t>
            </a:r>
          </a:p>
          <a:p>
            <a:pPr marL="342900" indent="-342900" algn="l">
              <a:buFont typeface="Calibri" panose="020F0502020204030204" pitchFamily="34" charset="0"/>
              <a:buChar char="∞"/>
            </a:pPr>
            <a:endParaRPr lang="tr-TR" b="1" dirty="0"/>
          </a:p>
          <a:p>
            <a:pPr marL="342900" indent="-342900" algn="l">
              <a:buFont typeface="Calibri" panose="020F0502020204030204" pitchFamily="34" charset="0"/>
              <a:buChar char="∞"/>
            </a:pPr>
            <a:r>
              <a:rPr lang="tr-TR" b="1" dirty="0"/>
              <a:t>Girdilerin sağlanması: </a:t>
            </a:r>
            <a:r>
              <a:rPr lang="tr-TR" dirty="0"/>
              <a:t>Girdi kümesi içerisinden bir örnek ağa sunulur.</a:t>
            </a:r>
            <a:endParaRPr lang="tr-TR" b="1" dirty="0"/>
          </a:p>
        </p:txBody>
      </p:sp>
    </p:spTree>
    <p:extLst>
      <p:ext uri="{BB962C8B-B14F-4D97-AF65-F5344CB8AC3E}">
        <p14:creationId xmlns:p14="http://schemas.microsoft.com/office/powerpoint/2010/main" val="375999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fade">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animEffect transition="in" filter="fade">
                                      <p:cBhvr>
                                        <p:cTn id="27"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lt Başlık 2">
            <a:extLst>
              <a:ext uri="{FF2B5EF4-FFF2-40B4-BE49-F238E27FC236}">
                <a16:creationId xmlns:a16="http://schemas.microsoft.com/office/drawing/2014/main" id="{DCFE7869-7F20-E6F0-AF16-26002F95D353}"/>
              </a:ext>
            </a:extLst>
          </p:cNvPr>
          <p:cNvSpPr>
            <a:spLocks noGrp="1"/>
          </p:cNvSpPr>
          <p:nvPr>
            <p:ph type="subTitle" idx="1"/>
          </p:nvPr>
        </p:nvSpPr>
        <p:spPr>
          <a:xfrm>
            <a:off x="0" y="2707308"/>
            <a:ext cx="5644896" cy="1443383"/>
          </a:xfrm>
        </p:spPr>
        <p:txBody>
          <a:bodyPr vert="horz" lIns="91440" tIns="45720" rIns="91440" bIns="45720" rtlCol="0">
            <a:normAutofit/>
          </a:bodyPr>
          <a:lstStyle/>
          <a:p>
            <a:pPr algn="l"/>
            <a:r>
              <a:rPr lang="tr-TR" sz="2800" dirty="0" err="1">
                <a:hlinkClick r:id="rId4"/>
              </a:rPr>
              <a:t>Tarteel</a:t>
            </a:r>
            <a:r>
              <a:rPr lang="tr-TR" sz="2800" dirty="0">
                <a:hlinkClick r:id="rId4"/>
              </a:rPr>
              <a:t> AI</a:t>
            </a:r>
            <a:r>
              <a:rPr lang="tr-TR" sz="2800" dirty="0"/>
              <a:t>, Yapay Zeka ile desteklenmiş Kur’an-ı Kerim Arkadaşı</a:t>
            </a:r>
            <a:endParaRPr lang="en-US" sz="1000" kern="1200" dirty="0">
              <a:solidFill>
                <a:schemeClr val="tx1"/>
              </a:solidFill>
              <a:latin typeface="+mn-lt"/>
              <a:ea typeface="+mn-ea"/>
              <a:cs typeface="+mn-cs"/>
            </a:endParaRP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5854DF3F-AA60-4655-B0CD-593197322A72}" type="datetime1">
              <a:rPr lang="en-US" smtClean="0"/>
              <a:pPr>
                <a:spcAft>
                  <a:spcPts val="600"/>
                </a:spcAft>
              </a:pPr>
              <a:t>11/16/2022</a:t>
            </a:fld>
            <a:endParaRPr lang="en-US"/>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A11690-4018-4631-8FAF-5D3B9C61C26D}" type="slidenum">
              <a:rPr lang="en-US" smtClean="0"/>
              <a:pPr>
                <a:spcAft>
                  <a:spcPts val="600"/>
                </a:spcAft>
              </a:pPr>
              <a:t>2</a:t>
            </a:fld>
            <a:endParaRPr lang="en-US"/>
          </a:p>
        </p:txBody>
      </p:sp>
      <p:sp>
        <p:nvSpPr>
          <p:cNvPr id="2" name="Date Placeholder 4">
            <a:extLst>
              <a:ext uri="{FF2B5EF4-FFF2-40B4-BE49-F238E27FC236}">
                <a16:creationId xmlns:a16="http://schemas.microsoft.com/office/drawing/2014/main" id="{0A497409-D84C-4653-07A4-9D0B798924DD}"/>
              </a:ext>
            </a:extLst>
          </p:cNvPr>
          <p:cNvSpPr txBox="1">
            <a:spLocks/>
          </p:cNvSpPr>
          <p:nvPr/>
        </p:nvSpPr>
        <p:spPr>
          <a:xfrm>
            <a:off x="5391912" y="6372860"/>
            <a:ext cx="1225296"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dirty="0"/>
              <a:t>[39]</a:t>
            </a:r>
          </a:p>
        </p:txBody>
      </p:sp>
      <p:pic>
        <p:nvPicPr>
          <p:cNvPr id="3" name="tarteel_ai">
            <a:hlinkClick r:id="" action="ppaction://media"/>
            <a:extLst>
              <a:ext uri="{FF2B5EF4-FFF2-40B4-BE49-F238E27FC236}">
                <a16:creationId xmlns:a16="http://schemas.microsoft.com/office/drawing/2014/main" id="{321B06BB-0497-9161-C00C-CC0E651F70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47106" y="154128"/>
            <a:ext cx="3208274" cy="5727418"/>
          </a:xfrm>
          <a:prstGeom prst="rect">
            <a:avLst/>
          </a:prstGeom>
        </p:spPr>
      </p:pic>
    </p:spTree>
    <p:extLst>
      <p:ext uri="{BB962C8B-B14F-4D97-AF65-F5344CB8AC3E}">
        <p14:creationId xmlns:p14="http://schemas.microsoft.com/office/powerpoint/2010/main" val="261839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43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ÇKA Çalışma Prosedürü</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20</a:t>
            </a:fld>
            <a:endParaRPr lang="tr-TR"/>
          </a:p>
        </p:txBody>
      </p:sp>
      <p:sp>
        <p:nvSpPr>
          <p:cNvPr id="12" name="Alt Başlık 2">
            <a:extLst>
              <a:ext uri="{FF2B5EF4-FFF2-40B4-BE49-F238E27FC236}">
                <a16:creationId xmlns:a16="http://schemas.microsoft.com/office/drawing/2014/main" id="{1923475F-A03E-24DB-A4D1-283DB8AC24F6}"/>
              </a:ext>
            </a:extLst>
          </p:cNvPr>
          <p:cNvSpPr txBox="1">
            <a:spLocks/>
          </p:cNvSpPr>
          <p:nvPr/>
        </p:nvSpPr>
        <p:spPr>
          <a:xfrm>
            <a:off x="0" y="804020"/>
            <a:ext cx="11843657" cy="55523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İleri yayılımın hesaplanması:</a:t>
            </a:r>
            <a:r>
              <a:rPr lang="tr-TR" dirty="0"/>
              <a:t> Sinir ağına uygulanan girdi ve ağırlıklara göre proses elemanlarına ait NET ve Çıktı değerleri hesaplanır.</a:t>
            </a:r>
          </a:p>
          <a:p>
            <a:pPr marL="342900" indent="-342900" algn="l">
              <a:buFont typeface="Calibri" panose="020F0502020204030204" pitchFamily="34" charset="0"/>
              <a:buChar char="∞"/>
            </a:pPr>
            <a:endParaRPr lang="tr-TR" b="1" dirty="0"/>
          </a:p>
          <a:p>
            <a:pPr marL="342900" indent="-342900" algn="l">
              <a:buFont typeface="Calibri" panose="020F0502020204030204" pitchFamily="34" charset="0"/>
              <a:buChar char="∞"/>
            </a:pPr>
            <a:r>
              <a:rPr lang="tr-TR" b="1" dirty="0"/>
              <a:t>Hatanın tespit edilmesi:</a:t>
            </a:r>
            <a:r>
              <a:rPr lang="tr-TR" dirty="0"/>
              <a:t> Sinir ağına sunulan girdiye karşı beklenen çıktı ve ağın ürettiği çıktı karşılaştırılarak sinir ağın hatası tespit edilir.</a:t>
            </a:r>
          </a:p>
          <a:p>
            <a:pPr marL="342900" indent="-342900" algn="l">
              <a:buFont typeface="Calibri" panose="020F0502020204030204" pitchFamily="34" charset="0"/>
              <a:buChar char="∞"/>
            </a:pPr>
            <a:endParaRPr lang="tr-TR" b="1" dirty="0"/>
          </a:p>
          <a:p>
            <a:pPr marL="342900" indent="-342900" algn="l">
              <a:buFont typeface="Calibri" panose="020F0502020204030204" pitchFamily="34" charset="0"/>
              <a:buChar char="∞"/>
            </a:pPr>
            <a:r>
              <a:rPr lang="tr-TR" b="1" dirty="0"/>
              <a:t>Hatanın ağa yayılması: </a:t>
            </a:r>
            <a:r>
              <a:rPr lang="tr-TR" dirty="0"/>
              <a:t>Elde edilen hataya göre katmanlarda bulunan ağırlıklar geri yayılım yaklaşımına göre  güncellenir.</a:t>
            </a:r>
          </a:p>
          <a:p>
            <a:pPr marL="342900" indent="-342900" algn="l">
              <a:buFont typeface="Calibri" panose="020F0502020204030204" pitchFamily="34" charset="0"/>
              <a:buChar char="∞"/>
            </a:pPr>
            <a:endParaRPr lang="tr-TR" b="1" dirty="0"/>
          </a:p>
          <a:p>
            <a:pPr marL="342900" indent="-342900" algn="l">
              <a:buFont typeface="Calibri" panose="020F0502020204030204" pitchFamily="34" charset="0"/>
              <a:buChar char="∞"/>
            </a:pPr>
            <a:r>
              <a:rPr lang="tr-TR" b="1" dirty="0"/>
              <a:t>Eğitimin tamamlanması:</a:t>
            </a:r>
            <a:r>
              <a:rPr lang="tr-TR" dirty="0"/>
              <a:t> Tasarımcının tercihine göre durdurma kriteri veya iterasyon sayısına kadar eğitime devam edilir ve bu durumlar sağlanınca eğitim durdurulur.</a:t>
            </a:r>
            <a:endParaRPr lang="tr-TR" b="1" dirty="0"/>
          </a:p>
        </p:txBody>
      </p:sp>
    </p:spTree>
    <p:extLst>
      <p:ext uri="{BB962C8B-B14F-4D97-AF65-F5344CB8AC3E}">
        <p14:creationId xmlns:p14="http://schemas.microsoft.com/office/powerpoint/2010/main" val="233079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fade">
                                      <p:cBhvr>
                                        <p:cTn id="22"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78368" cy="711200"/>
          </a:xfrm>
        </p:spPr>
        <p:txBody>
          <a:bodyPr>
            <a:noAutofit/>
          </a:bodyPr>
          <a:lstStyle/>
          <a:p>
            <a:pPr algn="l"/>
            <a:r>
              <a:rPr lang="tr-TR" sz="4000" dirty="0">
                <a:solidFill>
                  <a:srgbClr val="5C9138"/>
                </a:solidFill>
              </a:rPr>
              <a:t>ÇKA ile Problem Çözümü</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21</a:t>
            </a:fld>
            <a:endParaRPr lang="tr-TR"/>
          </a:p>
        </p:txBody>
      </p:sp>
      <mc:AlternateContent xmlns:mc="http://schemas.openxmlformats.org/markup-compatibility/2006" xmlns:a14="http://schemas.microsoft.com/office/drawing/2010/main">
        <mc:Choice Requires="a14">
          <p:sp>
            <p:nvSpPr>
              <p:cNvPr id="21" name="Alt Başlık 2">
                <a:extLst>
                  <a:ext uri="{FF2B5EF4-FFF2-40B4-BE49-F238E27FC236}">
                    <a16:creationId xmlns:a16="http://schemas.microsoft.com/office/drawing/2014/main" id="{2CD1AF2E-8AED-6310-A499-0E6EA985687D}"/>
                  </a:ext>
                </a:extLst>
              </p:cNvPr>
              <p:cNvSpPr txBox="1">
                <a:spLocks/>
              </p:cNvSpPr>
              <p:nvPr/>
            </p:nvSpPr>
            <p:spPr>
              <a:xfrm>
                <a:off x="0" y="761126"/>
                <a:ext cx="11841480" cy="27204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sz="2000" dirty="0"/>
                  <a:t>ÇKA 1 girdi, 1 ara ve 1 çıktı katmanından oluşmaktadır. Giriş değeri; </a:t>
                </a:r>
                <a14:m>
                  <m:oMath xmlns:m="http://schemas.openxmlformats.org/officeDocument/2006/math">
                    <m:r>
                      <a:rPr lang="tr-TR" sz="2000" b="0" i="1" smtClean="0">
                        <a:latin typeface="Cambria Math" panose="02040503050406030204" pitchFamily="18" charset="0"/>
                      </a:rPr>
                      <m:t>[</m:t>
                    </m:r>
                    <m:d>
                      <m:dPr>
                        <m:begChr m:val="["/>
                        <m:endChr m:val="]"/>
                        <m:ctrlPr>
                          <a:rPr lang="tr-TR" sz="2000" b="0" i="1" smtClean="0">
                            <a:latin typeface="Cambria Math" panose="02040503050406030204" pitchFamily="18" charset="0"/>
                          </a:rPr>
                        </m:ctrlPr>
                      </m:dPr>
                      <m:e>
                        <m:r>
                          <a:rPr lang="tr-TR" sz="2000" b="0" i="1" smtClean="0">
                            <a:latin typeface="Cambria Math" panose="02040503050406030204" pitchFamily="18" charset="0"/>
                          </a:rPr>
                          <m:t>1</m:t>
                        </m:r>
                      </m:e>
                    </m:d>
                    <m:r>
                      <a:rPr lang="tr-TR" sz="2000" b="0" i="1" smtClean="0">
                        <a:latin typeface="Cambria Math" panose="02040503050406030204" pitchFamily="18" charset="0"/>
                      </a:rPr>
                      <m:t>,</m:t>
                    </m:r>
                    <m:d>
                      <m:dPr>
                        <m:begChr m:val="["/>
                        <m:endChr m:val="]"/>
                        <m:ctrlPr>
                          <a:rPr lang="tr-TR" sz="2000" b="0" i="1" smtClean="0">
                            <a:latin typeface="Cambria Math" panose="02040503050406030204" pitchFamily="18" charset="0"/>
                          </a:rPr>
                        </m:ctrlPr>
                      </m:dPr>
                      <m:e>
                        <m:r>
                          <a:rPr lang="tr-TR" sz="2000" b="0" i="1" smtClean="0">
                            <a:latin typeface="Cambria Math" panose="02040503050406030204" pitchFamily="18" charset="0"/>
                          </a:rPr>
                          <m:t>0</m:t>
                        </m:r>
                      </m:e>
                    </m:d>
                    <m:r>
                      <a:rPr lang="tr-TR" sz="2000" b="0" i="1" smtClean="0">
                        <a:latin typeface="Cambria Math" panose="02040503050406030204" pitchFamily="18" charset="0"/>
                      </a:rPr>
                      <m:t>,[1]]</m:t>
                    </m:r>
                  </m:oMath>
                </a14:m>
                <a:r>
                  <a:rPr lang="tr-TR" sz="2000" dirty="0"/>
                  <a:t>, beklenen çıktı değeri; </a:t>
                </a:r>
                <a14:m>
                  <m:oMath xmlns:m="http://schemas.openxmlformats.org/officeDocument/2006/math">
                    <m:d>
                      <m:dPr>
                        <m:begChr m:val="["/>
                        <m:endChr m:val="]"/>
                        <m:ctrlPr>
                          <a:rPr lang="tr-TR" sz="2000" b="0" i="1" smtClean="0">
                            <a:latin typeface="Cambria Math" panose="02040503050406030204" pitchFamily="18" charset="0"/>
                          </a:rPr>
                        </m:ctrlPr>
                      </m:dPr>
                      <m:e>
                        <m:d>
                          <m:dPr>
                            <m:begChr m:val="["/>
                            <m:endChr m:val="]"/>
                            <m:ctrlPr>
                              <a:rPr lang="tr-TR" sz="2000" b="0" i="1" smtClean="0">
                                <a:latin typeface="Cambria Math" panose="02040503050406030204" pitchFamily="18" charset="0"/>
                              </a:rPr>
                            </m:ctrlPr>
                          </m:dPr>
                          <m:e>
                            <m:r>
                              <a:rPr lang="tr-TR" sz="2000" b="0" i="1" smtClean="0">
                                <a:latin typeface="Cambria Math" panose="02040503050406030204" pitchFamily="18" charset="0"/>
                              </a:rPr>
                              <m:t>1</m:t>
                            </m:r>
                          </m:e>
                        </m:d>
                      </m:e>
                    </m:d>
                  </m:oMath>
                </a14:m>
                <a:r>
                  <a:rPr lang="tr-TR" sz="2000" dirty="0"/>
                  <a:t> olacak şekildedir. Ara katmanda 2 proses elemanı bulunmaktadır. Ara ve çıktı katmanındaki her proses elemanında eşik değer ünitesi bulunmaktadır. Öğrenme katsayısı </a:t>
                </a:r>
                <a14:m>
                  <m:oMath xmlns:m="http://schemas.openxmlformats.org/officeDocument/2006/math">
                    <m:r>
                      <a:rPr lang="tr-TR" sz="2000" b="0" i="1" smtClean="0">
                        <a:latin typeface="Cambria Math" panose="02040503050406030204" pitchFamily="18" charset="0"/>
                      </a:rPr>
                      <m:t>𝜆</m:t>
                    </m:r>
                    <m:r>
                      <a:rPr lang="tr-TR" sz="2000" b="0" i="1" smtClean="0">
                        <a:latin typeface="Cambria Math" panose="02040503050406030204" pitchFamily="18" charset="0"/>
                      </a:rPr>
                      <m:t>=0.5</m:t>
                    </m:r>
                  </m:oMath>
                </a14:m>
                <a:r>
                  <a:rPr lang="tr-TR" sz="2000" dirty="0"/>
                  <a:t>, momentum katsayısı </a:t>
                </a:r>
                <a14:m>
                  <m:oMath xmlns:m="http://schemas.openxmlformats.org/officeDocument/2006/math">
                    <m:r>
                      <a:rPr lang="tr-TR" sz="2000" b="0" i="1" smtClean="0">
                        <a:latin typeface="Cambria Math" panose="02040503050406030204" pitchFamily="18" charset="0"/>
                      </a:rPr>
                      <m:t>𝛼</m:t>
                    </m:r>
                    <m:r>
                      <a:rPr lang="tr-TR" sz="2000" b="0" i="1" smtClean="0">
                        <a:latin typeface="Cambria Math" panose="02040503050406030204" pitchFamily="18" charset="0"/>
                      </a:rPr>
                      <m:t>=0.8</m:t>
                    </m:r>
                  </m:oMath>
                </a14:m>
                <a:r>
                  <a:rPr lang="tr-TR" sz="2000" dirty="0"/>
                  <a:t> olarak belirlenmiştir. Verilen girdi için ileri ve geri yayılım işlemlerini gerçekleştiriniz.</a:t>
                </a:r>
              </a:p>
              <a:p>
                <a:pPr marL="342900" indent="-342900" algn="l">
                  <a:buFont typeface="Calibri" panose="020F0502020204030204" pitchFamily="34" charset="0"/>
                  <a:buChar char="∞"/>
                </a:pPr>
                <a:endParaRPr lang="tr-TR" sz="2000" dirty="0"/>
              </a:p>
              <a:p>
                <a:pPr marL="342900" indent="-342900" algn="l">
                  <a:buFont typeface="Calibri" panose="020F0502020204030204" pitchFamily="34" charset="0"/>
                  <a:buChar char="∞"/>
                </a:pPr>
                <a14:m>
                  <m:oMath xmlns:m="http://schemas.openxmlformats.org/officeDocument/2006/math">
                    <m:sSub>
                      <m:sSubPr>
                        <m:ctrlPr>
                          <a:rPr lang="tr-TR" sz="2000" i="1">
                            <a:latin typeface="Cambria Math" panose="02040503050406030204" pitchFamily="18" charset="0"/>
                          </a:rPr>
                        </m:ctrlPr>
                      </m:sSubPr>
                      <m:e>
                        <m:r>
                          <a:rPr lang="tr-TR" sz="2000" i="1">
                            <a:latin typeface="Cambria Math" panose="02040503050406030204" pitchFamily="18" charset="0"/>
                          </a:rPr>
                          <m:t>𝐴</m:t>
                        </m:r>
                      </m:e>
                      <m:sub>
                        <m:r>
                          <a:rPr lang="tr-TR" sz="2000" i="1">
                            <a:latin typeface="Cambria Math" panose="02040503050406030204" pitchFamily="18" charset="0"/>
                          </a:rPr>
                          <m:t>𝑘𝑗</m:t>
                        </m:r>
                      </m:sub>
                    </m:sSub>
                    <m:r>
                      <a:rPr lang="tr-TR" sz="2000" i="1">
                        <a:latin typeface="Cambria Math" panose="02040503050406030204" pitchFamily="18" charset="0"/>
                      </a:rPr>
                      <m:t>=</m:t>
                    </m:r>
                    <m:d>
                      <m:dPr>
                        <m:begChr m:val="["/>
                        <m:endChr m:val="]"/>
                        <m:ctrlPr>
                          <a:rPr lang="tr-TR" sz="2000" i="1">
                            <a:latin typeface="Cambria Math" panose="02040503050406030204" pitchFamily="18" charset="0"/>
                          </a:rPr>
                        </m:ctrlPr>
                      </m:dPr>
                      <m:e>
                        <m:m>
                          <m:mPr>
                            <m:mcs>
                              <m:mc>
                                <m:mcPr>
                                  <m:count m:val="2"/>
                                  <m:mcJc m:val="center"/>
                                </m:mcPr>
                              </m:mc>
                            </m:mcs>
                            <m:ctrlPr>
                              <a:rPr lang="tr-TR" sz="2000" i="1">
                                <a:latin typeface="Cambria Math" panose="02040503050406030204" pitchFamily="18" charset="0"/>
                              </a:rPr>
                            </m:ctrlPr>
                          </m:mPr>
                          <m:mr>
                            <m:e>
                              <m:r>
                                <m:rPr>
                                  <m:nor/>
                                </m:rPr>
                                <a:rPr lang="tr-TR" sz="2000" i="1">
                                  <a:latin typeface="Cambria Math" panose="02040503050406030204" pitchFamily="18" charset="0"/>
                                </a:rPr>
                                <m:t>0.875707 </m:t>
                              </m:r>
                            </m:e>
                            <m:e>
                              <m:r>
                                <m:rPr>
                                  <m:nor/>
                                </m:rPr>
                                <a:rPr lang="tr-TR" sz="2000" b="0" i="1" smtClean="0">
                                  <a:latin typeface="Cambria Math" panose="02040503050406030204" pitchFamily="18" charset="0"/>
                                </a:rPr>
                                <m:t>−</m:t>
                              </m:r>
                              <m:r>
                                <m:rPr>
                                  <m:nor/>
                                </m:rPr>
                                <a:rPr lang="tr-TR" sz="2000" i="1">
                                  <a:latin typeface="Cambria Math" panose="02040503050406030204" pitchFamily="18" charset="0"/>
                                </a:rPr>
                                <m:t>0.93532</m:t>
                              </m:r>
                              <m:r>
                                <m:rPr>
                                  <m:nor/>
                                </m:rPr>
                                <a:rPr lang="tr-TR" sz="2000" b="0" i="1" smtClean="0">
                                  <a:latin typeface="Cambria Math" panose="02040503050406030204" pitchFamily="18" charset="0"/>
                                </a:rPr>
                                <m:t>1</m:t>
                              </m:r>
                              <m:r>
                                <m:rPr>
                                  <m:nor/>
                                </m:rPr>
                                <a:rPr lang="tr-TR" sz="2000" i="1">
                                  <a:latin typeface="Cambria Math" panose="02040503050406030204" pitchFamily="18" charset="0"/>
                                </a:rPr>
                                <m:t> </m:t>
                              </m:r>
                            </m:e>
                          </m:mr>
                          <m:mr>
                            <m:e>
                              <m:r>
                                <m:rPr>
                                  <m:nor/>
                                </m:rPr>
                                <a:rPr lang="tr-TR" sz="2000" b="0" i="1" smtClean="0">
                                  <a:latin typeface="Cambria Math" panose="02040503050406030204" pitchFamily="18" charset="0"/>
                                </a:rPr>
                                <m:t>0.54123</m:t>
                              </m:r>
                            </m:e>
                            <m:e>
                              <m:r>
                                <m:rPr>
                                  <m:nor/>
                                </m:rPr>
                                <a:rPr lang="tr-TR" sz="2000" i="1">
                                  <a:latin typeface="Cambria Math" panose="02040503050406030204" pitchFamily="18" charset="0"/>
                                </a:rPr>
                                <m:t>0.</m:t>
                              </m:r>
                              <m:r>
                                <m:rPr>
                                  <m:nor/>
                                </m:rPr>
                                <a:rPr lang="tr-TR" sz="2000" b="0" i="1" smtClean="0">
                                  <a:latin typeface="Cambria Math" panose="02040503050406030204" pitchFamily="18" charset="0"/>
                                </a:rPr>
                                <m:t>4</m:t>
                              </m:r>
                              <m:r>
                                <m:rPr>
                                  <m:nor/>
                                </m:rPr>
                                <a:rPr lang="tr-TR" sz="2000" i="1">
                                  <a:latin typeface="Cambria Math" panose="02040503050406030204" pitchFamily="18" charset="0"/>
                                </a:rPr>
                                <m:t>07679 </m:t>
                              </m:r>
                            </m:e>
                          </m:mr>
                        </m:m>
                        <m:r>
                          <a:rPr lang="tr-TR" sz="2000" b="0" i="1" smtClean="0">
                            <a:latin typeface="Cambria Math" panose="02040503050406030204" pitchFamily="18" charset="0"/>
                          </a:rPr>
                          <m:t> </m:t>
                        </m:r>
                        <m:m>
                          <m:mPr>
                            <m:mcs>
                              <m:mc>
                                <m:mcPr>
                                  <m:count m:val="1"/>
                                  <m:mcJc m:val="center"/>
                                </m:mcPr>
                              </m:mc>
                            </m:mcs>
                            <m:ctrlPr>
                              <a:rPr lang="tr-TR" sz="2000" b="0" i="1" smtClean="0">
                                <a:latin typeface="Cambria Math" panose="02040503050406030204" pitchFamily="18" charset="0"/>
                              </a:rPr>
                            </m:ctrlPr>
                          </m:mPr>
                          <m:mr>
                            <m:e>
                              <m:r>
                                <m:rPr>
                                  <m:brk m:alnAt="7"/>
                                </m:rPr>
                                <a:rPr lang="tr-TR" sz="2000" b="0" i="1" smtClean="0">
                                  <a:latin typeface="Cambria Math" panose="02040503050406030204" pitchFamily="18" charset="0"/>
                                </a:rPr>
                                <m:t>0</m:t>
                              </m:r>
                              <m:r>
                                <a:rPr lang="tr-TR" sz="2000" b="0" i="1" smtClean="0">
                                  <a:latin typeface="Cambria Math" panose="02040503050406030204" pitchFamily="18" charset="0"/>
                                </a:rPr>
                                <m:t>.147852</m:t>
                              </m:r>
                            </m:e>
                          </m:mr>
                          <m:mr>
                            <m:e>
                              <m:r>
                                <a:rPr lang="tr-TR" sz="2000" b="0" i="1" smtClean="0">
                                  <a:latin typeface="Cambria Math" panose="02040503050406030204" pitchFamily="18" charset="0"/>
                                </a:rPr>
                                <m:t>−0.258963</m:t>
                              </m:r>
                            </m:e>
                          </m:mr>
                        </m:m>
                      </m:e>
                    </m:d>
                  </m:oMath>
                </a14:m>
                <a:r>
                  <a:rPr lang="tr-TR" sz="2000" dirty="0"/>
                  <a:t>, </a:t>
                </a:r>
                <a14:m>
                  <m:oMath xmlns:m="http://schemas.openxmlformats.org/officeDocument/2006/math">
                    <m:sSub>
                      <m:sSubPr>
                        <m:ctrlPr>
                          <a:rPr lang="tr-TR" sz="2000" i="1">
                            <a:latin typeface="Cambria Math" panose="02040503050406030204" pitchFamily="18" charset="0"/>
                          </a:rPr>
                        </m:ctrlPr>
                      </m:sSubPr>
                      <m:e>
                        <m:r>
                          <a:rPr lang="tr-TR" sz="2000" i="1">
                            <a:latin typeface="Cambria Math" panose="02040503050406030204" pitchFamily="18" charset="0"/>
                          </a:rPr>
                          <m:t>𝐵</m:t>
                        </m:r>
                      </m:e>
                      <m:sub>
                        <m:r>
                          <a:rPr lang="tr-TR" sz="2000" i="1">
                            <a:latin typeface="Cambria Math" panose="02040503050406030204" pitchFamily="18" charset="0"/>
                          </a:rPr>
                          <m:t>𝑗</m:t>
                        </m:r>
                      </m:sub>
                    </m:sSub>
                    <m:r>
                      <a:rPr lang="tr-TR" sz="2000" i="1">
                        <a:latin typeface="Cambria Math" panose="02040503050406030204" pitchFamily="18" charset="0"/>
                      </a:rPr>
                      <m:t>=</m:t>
                    </m:r>
                    <m:d>
                      <m:dPr>
                        <m:begChr m:val="["/>
                        <m:endChr m:val="]"/>
                        <m:ctrlPr>
                          <a:rPr lang="tr-TR" sz="2000" i="1">
                            <a:latin typeface="Cambria Math" panose="02040503050406030204" pitchFamily="18" charset="0"/>
                          </a:rPr>
                        </m:ctrlPr>
                      </m:dPr>
                      <m:e>
                        <m:eqArr>
                          <m:eqArrPr>
                            <m:ctrlPr>
                              <a:rPr lang="tr-TR" sz="2000" i="1">
                                <a:latin typeface="Cambria Math" panose="02040503050406030204" pitchFamily="18" charset="0"/>
                              </a:rPr>
                            </m:ctrlPr>
                          </m:eqArrPr>
                          <m:e>
                            <m:r>
                              <m:rPr>
                                <m:nor/>
                              </m:rPr>
                              <a:rPr lang="tr-TR" sz="2000" i="1">
                                <a:latin typeface="Cambria Math" panose="02040503050406030204" pitchFamily="18" charset="0"/>
                              </a:rPr>
                              <m:t>0.</m:t>
                            </m:r>
                            <m:r>
                              <m:rPr>
                                <m:nor/>
                              </m:rPr>
                              <a:rPr lang="tr-TR" sz="2000" b="0" i="1" smtClean="0">
                                <a:latin typeface="Cambria Math" panose="02040503050406030204" pitchFamily="18" charset="0"/>
                              </a:rPr>
                              <m:t>5</m:t>
                            </m:r>
                            <m:r>
                              <m:rPr>
                                <m:nor/>
                              </m:rPr>
                              <a:rPr lang="tr-TR" sz="2000" i="1">
                                <a:latin typeface="Cambria Math" panose="02040503050406030204" pitchFamily="18" charset="0"/>
                              </a:rPr>
                              <m:t>28915 </m:t>
                            </m:r>
                          </m:e>
                          <m:e>
                            <m:r>
                              <m:rPr>
                                <m:nor/>
                              </m:rPr>
                              <a:rPr lang="tr-TR" sz="2000" i="1">
                                <a:latin typeface="Cambria Math" panose="02040503050406030204" pitchFamily="18" charset="0"/>
                              </a:rPr>
                              <m:t>0.</m:t>
                            </m:r>
                            <m:r>
                              <m:rPr>
                                <m:nor/>
                              </m:rPr>
                              <a:rPr lang="tr-TR" sz="2000" b="0" i="1" smtClean="0">
                                <a:latin typeface="Cambria Math" panose="02040503050406030204" pitchFamily="18" charset="0"/>
                              </a:rPr>
                              <m:t>4</m:t>
                            </m:r>
                            <m:r>
                              <m:rPr>
                                <m:nor/>
                              </m:rPr>
                              <a:rPr lang="tr-TR" sz="2000" i="1">
                                <a:latin typeface="Cambria Math" panose="02040503050406030204" pitchFamily="18" charset="0"/>
                              </a:rPr>
                              <m:t>15760 </m:t>
                            </m:r>
                          </m:e>
                        </m:eqArr>
                      </m:e>
                    </m:d>
                  </m:oMath>
                </a14:m>
                <a:r>
                  <a:rPr lang="tr-TR" sz="2000" dirty="0"/>
                  <a:t>, </a:t>
                </a:r>
              </a:p>
              <a:p>
                <a:pPr marL="342900" indent="-342900" algn="l">
                  <a:buFont typeface="Calibri" panose="020F0502020204030204" pitchFamily="34" charset="0"/>
                  <a:buChar char="∞"/>
                </a:pPr>
                <a:endParaRPr lang="tr-TR" sz="2000" dirty="0"/>
              </a:p>
              <a:p>
                <a:pPr marL="342900" indent="-342900" algn="l">
                  <a:buFont typeface="Calibri" panose="020F0502020204030204" pitchFamily="34" charset="0"/>
                  <a:buChar char="∞"/>
                </a:pPr>
                <a14:m>
                  <m:oMath xmlns:m="http://schemas.openxmlformats.org/officeDocument/2006/math">
                    <m:sSub>
                      <m:sSubPr>
                        <m:ctrlPr>
                          <a:rPr lang="tr-TR" sz="2000" i="1">
                            <a:latin typeface="Cambria Math" panose="02040503050406030204" pitchFamily="18" charset="0"/>
                          </a:rPr>
                        </m:ctrlPr>
                      </m:sSubPr>
                      <m:e>
                        <m:r>
                          <a:rPr lang="tr-TR" sz="2000" i="1">
                            <a:latin typeface="Cambria Math" panose="02040503050406030204" pitchFamily="18" charset="0"/>
                          </a:rPr>
                          <m:t>𝐴</m:t>
                        </m:r>
                      </m:e>
                      <m:sub>
                        <m:r>
                          <a:rPr lang="tr-TR" sz="2000" i="1">
                            <a:latin typeface="Cambria Math" panose="02040503050406030204" pitchFamily="18" charset="0"/>
                          </a:rPr>
                          <m:t>𝑗𝑚</m:t>
                        </m:r>
                      </m:sub>
                    </m:sSub>
                    <m:r>
                      <a:rPr lang="tr-TR" sz="2000" i="1">
                        <a:latin typeface="Cambria Math" panose="02040503050406030204" pitchFamily="18" charset="0"/>
                      </a:rPr>
                      <m:t>=</m:t>
                    </m:r>
                    <m:d>
                      <m:dPr>
                        <m:begChr m:val="["/>
                        <m:endChr m:val="]"/>
                        <m:ctrlPr>
                          <a:rPr lang="tr-TR" sz="2000" i="1" smtClean="0">
                            <a:latin typeface="Cambria Math" panose="02040503050406030204" pitchFamily="18" charset="0"/>
                          </a:rPr>
                        </m:ctrlPr>
                      </m:dPr>
                      <m:e>
                        <m:r>
                          <m:rPr>
                            <m:nor/>
                          </m:rPr>
                          <a:rPr lang="tr-TR" sz="2000" b="0" i="1" smtClean="0">
                            <a:latin typeface="Cambria Math" panose="02040503050406030204" pitchFamily="18" charset="0"/>
                          </a:rPr>
                          <m:t>−</m:t>
                        </m:r>
                        <m:r>
                          <m:rPr>
                            <m:nor/>
                          </m:rPr>
                          <a:rPr lang="tr-TR" sz="2000" i="1">
                            <a:latin typeface="Cambria Math" panose="02040503050406030204" pitchFamily="18" charset="0"/>
                          </a:rPr>
                          <m:t>0.</m:t>
                        </m:r>
                        <m:r>
                          <m:rPr>
                            <m:nor/>
                          </m:rPr>
                          <a:rPr lang="tr-TR" sz="2000" b="0" i="1" smtClean="0">
                            <a:latin typeface="Cambria Math" panose="02040503050406030204" pitchFamily="18" charset="0"/>
                          </a:rPr>
                          <m:t>5</m:t>
                        </m:r>
                        <m:r>
                          <m:rPr>
                            <m:nor/>
                          </m:rPr>
                          <a:rPr lang="tr-TR" sz="2000" i="1">
                            <a:latin typeface="Cambria Math" panose="02040503050406030204" pitchFamily="18" charset="0"/>
                          </a:rPr>
                          <m:t>91154</m:t>
                        </m:r>
                        <m:r>
                          <a:rPr lang="tr-TR" sz="2000" b="0" i="1" smtClean="0">
                            <a:latin typeface="Cambria Math" panose="02040503050406030204" pitchFamily="18" charset="0"/>
                          </a:rPr>
                          <m:t>,</m:t>
                        </m:r>
                        <m:r>
                          <m:rPr>
                            <m:nor/>
                          </m:rPr>
                          <a:rPr lang="tr-TR" sz="2000" b="0" i="1" smtClean="0">
                            <a:latin typeface="Cambria Math" panose="02040503050406030204" pitchFamily="18" charset="0"/>
                          </a:rPr>
                          <m:t> </m:t>
                        </m:r>
                        <m:r>
                          <m:rPr>
                            <m:nor/>
                          </m:rPr>
                          <a:rPr lang="tr-TR" sz="2000" i="1">
                            <a:latin typeface="Cambria Math" panose="02040503050406030204" pitchFamily="18" charset="0"/>
                          </a:rPr>
                          <m:t>0.</m:t>
                        </m:r>
                        <m:r>
                          <m:rPr>
                            <m:nor/>
                          </m:rPr>
                          <a:rPr lang="tr-TR" sz="2000" b="0" i="1" smtClean="0">
                            <a:latin typeface="Cambria Math" panose="02040503050406030204" pitchFamily="18" charset="0"/>
                          </a:rPr>
                          <m:t>7</m:t>
                        </m:r>
                        <m:r>
                          <m:rPr>
                            <m:nor/>
                          </m:rPr>
                          <a:rPr lang="tr-TR" sz="2000" i="1">
                            <a:latin typeface="Cambria Math" panose="02040503050406030204" pitchFamily="18" charset="0"/>
                          </a:rPr>
                          <m:t>60786</m:t>
                        </m:r>
                      </m:e>
                    </m:d>
                    <m:r>
                      <a:rPr lang="tr-TR" sz="2000" b="0" i="1" smtClean="0">
                        <a:latin typeface="Cambria Math" panose="02040503050406030204" pitchFamily="18" charset="0"/>
                      </a:rPr>
                      <m:t> </m:t>
                    </m:r>
                    <m:r>
                      <a:rPr lang="tr-TR" sz="2000" i="1">
                        <a:latin typeface="Cambria Math" panose="02040503050406030204" pitchFamily="18" charset="0"/>
                      </a:rPr>
                      <m:t>, </m:t>
                    </m:r>
                    <m:sSub>
                      <m:sSubPr>
                        <m:ctrlPr>
                          <a:rPr lang="tr-TR" sz="2000" i="1">
                            <a:latin typeface="Cambria Math" panose="02040503050406030204" pitchFamily="18" charset="0"/>
                          </a:rPr>
                        </m:ctrlPr>
                      </m:sSubPr>
                      <m:e>
                        <m:r>
                          <a:rPr lang="tr-TR" sz="2000" i="1">
                            <a:latin typeface="Cambria Math" panose="02040503050406030204" pitchFamily="18" charset="0"/>
                          </a:rPr>
                          <m:t>𝐵</m:t>
                        </m:r>
                      </m:e>
                      <m:sub>
                        <m:r>
                          <a:rPr lang="tr-TR" sz="2000" i="1">
                            <a:latin typeface="Cambria Math" panose="02040503050406030204" pitchFamily="18" charset="0"/>
                          </a:rPr>
                          <m:t>𝑚</m:t>
                        </m:r>
                      </m:sub>
                    </m:sSub>
                    <m:r>
                      <a:rPr lang="tr-TR" sz="2000" i="1">
                        <a:latin typeface="Cambria Math" panose="02040503050406030204" pitchFamily="18" charset="0"/>
                      </a:rPr>
                      <m:t>=</m:t>
                    </m:r>
                    <m:d>
                      <m:dPr>
                        <m:begChr m:val="["/>
                        <m:endChr m:val="]"/>
                        <m:ctrlPr>
                          <a:rPr lang="tr-TR" sz="2000" i="1">
                            <a:latin typeface="Cambria Math" panose="02040503050406030204" pitchFamily="18" charset="0"/>
                          </a:rPr>
                        </m:ctrlPr>
                      </m:dPr>
                      <m:e>
                        <m:r>
                          <m:rPr>
                            <m:nor/>
                          </m:rPr>
                          <a:rPr lang="tr-TR" sz="2000" i="1">
                            <a:latin typeface="Cambria Math" panose="02040503050406030204" pitchFamily="18" charset="0"/>
                          </a:rPr>
                          <m:t>0.</m:t>
                        </m:r>
                        <m:r>
                          <m:rPr>
                            <m:nor/>
                          </m:rPr>
                          <a:rPr lang="tr-TR" sz="2000" b="0" i="1" smtClean="0">
                            <a:latin typeface="Cambria Math" panose="02040503050406030204" pitchFamily="18" charset="0"/>
                          </a:rPr>
                          <m:t>7</m:t>
                        </m:r>
                        <m:r>
                          <m:rPr>
                            <m:nor/>
                          </m:rPr>
                          <a:rPr lang="tr-TR" sz="2000" i="1">
                            <a:latin typeface="Cambria Math" panose="02040503050406030204" pitchFamily="18" charset="0"/>
                          </a:rPr>
                          <m:t>05415</m:t>
                        </m:r>
                      </m:e>
                    </m:d>
                  </m:oMath>
                </a14:m>
                <a:endParaRPr lang="tr-TR" sz="2000" i="1" dirty="0">
                  <a:latin typeface="Cambria Math" panose="02040503050406030204" pitchFamily="18" charset="0"/>
                </a:endParaRPr>
              </a:p>
              <a:p>
                <a:pPr algn="l"/>
                <a:endParaRPr lang="tr-TR" dirty="0"/>
              </a:p>
            </p:txBody>
          </p:sp>
        </mc:Choice>
        <mc:Fallback xmlns="">
          <p:sp>
            <p:nvSpPr>
              <p:cNvPr id="21" name="Alt Başlık 2">
                <a:extLst>
                  <a:ext uri="{FF2B5EF4-FFF2-40B4-BE49-F238E27FC236}">
                    <a16:creationId xmlns:a16="http://schemas.microsoft.com/office/drawing/2014/main" id="{2CD1AF2E-8AED-6310-A499-0E6EA985687D}"/>
                  </a:ext>
                </a:extLst>
              </p:cNvPr>
              <p:cNvSpPr txBox="1">
                <a:spLocks noRot="1" noChangeAspect="1" noMove="1" noResize="1" noEditPoints="1" noAdjustHandles="1" noChangeArrowheads="1" noChangeShapeType="1" noTextEdit="1"/>
              </p:cNvSpPr>
              <p:nvPr/>
            </p:nvSpPr>
            <p:spPr>
              <a:xfrm>
                <a:off x="0" y="761126"/>
                <a:ext cx="11841480" cy="2720457"/>
              </a:xfrm>
              <a:prstGeom prst="rect">
                <a:avLst/>
              </a:prstGeom>
              <a:blipFill>
                <a:blip r:embed="rId2"/>
                <a:stretch>
                  <a:fillRect l="-566" t="-1794" b="-16368"/>
                </a:stretch>
              </a:blipFill>
            </p:spPr>
            <p:txBody>
              <a:bodyPr/>
              <a:lstStyle/>
              <a:p>
                <a:r>
                  <a:rPr lang="tr-TR">
                    <a:noFill/>
                  </a:rPr>
                  <a:t> </a:t>
                </a:r>
              </a:p>
            </p:txBody>
          </p:sp>
        </mc:Fallback>
      </mc:AlternateContent>
      <p:grpSp>
        <p:nvGrpSpPr>
          <p:cNvPr id="32" name="Grup 31">
            <a:extLst>
              <a:ext uri="{FF2B5EF4-FFF2-40B4-BE49-F238E27FC236}">
                <a16:creationId xmlns:a16="http://schemas.microsoft.com/office/drawing/2014/main" id="{830D1E05-D2ED-507A-AE35-97BAE27937AB}"/>
              </a:ext>
            </a:extLst>
          </p:cNvPr>
          <p:cNvGrpSpPr/>
          <p:nvPr/>
        </p:nvGrpSpPr>
        <p:grpSpPr>
          <a:xfrm>
            <a:off x="3581400" y="3770492"/>
            <a:ext cx="8732511" cy="3087508"/>
            <a:chOff x="1399041" y="3673212"/>
            <a:chExt cx="8732511" cy="3087508"/>
          </a:xfrm>
        </p:grpSpPr>
        <p:sp>
          <p:nvSpPr>
            <p:cNvPr id="9" name="Alt Başlık 2">
              <a:extLst>
                <a:ext uri="{FF2B5EF4-FFF2-40B4-BE49-F238E27FC236}">
                  <a16:creationId xmlns:a16="http://schemas.microsoft.com/office/drawing/2014/main" id="{8A14D586-52B7-7530-7318-B480D421F8E6}"/>
                </a:ext>
              </a:extLst>
            </p:cNvPr>
            <p:cNvSpPr txBox="1">
              <a:spLocks/>
            </p:cNvSpPr>
            <p:nvPr/>
          </p:nvSpPr>
          <p:spPr>
            <a:xfrm>
              <a:off x="1456634" y="4243015"/>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0" name="Alt Başlık 2">
              <a:extLst>
                <a:ext uri="{FF2B5EF4-FFF2-40B4-BE49-F238E27FC236}">
                  <a16:creationId xmlns:a16="http://schemas.microsoft.com/office/drawing/2014/main" id="{71C3ECCB-3ACA-E455-B692-481A30A2E9EC}"/>
                </a:ext>
              </a:extLst>
            </p:cNvPr>
            <p:cNvSpPr txBox="1">
              <a:spLocks/>
            </p:cNvSpPr>
            <p:nvPr/>
          </p:nvSpPr>
          <p:spPr>
            <a:xfrm>
              <a:off x="1399041" y="5141339"/>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12" name="Düz Ok Bağlayıcısı 11">
              <a:extLst>
                <a:ext uri="{FF2B5EF4-FFF2-40B4-BE49-F238E27FC236}">
                  <a16:creationId xmlns:a16="http://schemas.microsoft.com/office/drawing/2014/main" id="{EF60E8CE-ACD0-0B85-CD9D-FBEF3A87CBA3}"/>
                </a:ext>
              </a:extLst>
            </p:cNvPr>
            <p:cNvCxnSpPr>
              <a:cxnSpLocks/>
              <a:stCxn id="13" idx="6"/>
              <a:endCxn id="39" idx="2"/>
            </p:cNvCxnSpPr>
            <p:nvPr/>
          </p:nvCxnSpPr>
          <p:spPr>
            <a:xfrm>
              <a:off x="3774208" y="4421048"/>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5A924721-CBA5-7AAC-EFC8-8A17DBF59165}"/>
                </a:ext>
              </a:extLst>
            </p:cNvPr>
            <p:cNvSpPr/>
            <p:nvPr/>
          </p:nvSpPr>
          <p:spPr>
            <a:xfrm>
              <a:off x="3138812" y="408956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6" name="Düz Ok Bağlayıcısı 25">
              <a:extLst>
                <a:ext uri="{FF2B5EF4-FFF2-40B4-BE49-F238E27FC236}">
                  <a16:creationId xmlns:a16="http://schemas.microsoft.com/office/drawing/2014/main" id="{98DC8BB9-642F-0A66-4F7B-68B55D4CAA2F}"/>
                </a:ext>
              </a:extLst>
            </p:cNvPr>
            <p:cNvCxnSpPr>
              <a:cxnSpLocks/>
              <a:stCxn id="9" idx="3"/>
              <a:endCxn id="13" idx="2"/>
            </p:cNvCxnSpPr>
            <p:nvPr/>
          </p:nvCxnSpPr>
          <p:spPr>
            <a:xfrm flipV="1">
              <a:off x="2472185" y="4421048"/>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1EA97C6B-9F61-8BC7-BB40-F9E5D9DB78BE}"/>
                </a:ext>
              </a:extLst>
            </p:cNvPr>
            <p:cNvCxnSpPr>
              <a:cxnSpLocks/>
              <a:stCxn id="41" idx="6"/>
              <a:endCxn id="29" idx="1"/>
            </p:cNvCxnSpPr>
            <p:nvPr/>
          </p:nvCxnSpPr>
          <p:spPr>
            <a:xfrm>
              <a:off x="8475133" y="4421047"/>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9" name="Alt Başlık 2">
              <a:extLst>
                <a:ext uri="{FF2B5EF4-FFF2-40B4-BE49-F238E27FC236}">
                  <a16:creationId xmlns:a16="http://schemas.microsoft.com/office/drawing/2014/main" id="{8950DD6C-1C46-4955-9271-13CE3B2AB3FB}"/>
                </a:ext>
              </a:extLst>
            </p:cNvPr>
            <p:cNvSpPr txBox="1">
              <a:spLocks/>
            </p:cNvSpPr>
            <p:nvPr/>
          </p:nvSpPr>
          <p:spPr>
            <a:xfrm>
              <a:off x="9116001" y="4243015"/>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30" name="Oval 29">
              <a:extLst>
                <a:ext uri="{FF2B5EF4-FFF2-40B4-BE49-F238E27FC236}">
                  <a16:creationId xmlns:a16="http://schemas.microsoft.com/office/drawing/2014/main" id="{A4CF384B-7790-D8F3-21C4-6C6032BE4453}"/>
                </a:ext>
              </a:extLst>
            </p:cNvPr>
            <p:cNvSpPr/>
            <p:nvPr/>
          </p:nvSpPr>
          <p:spPr>
            <a:xfrm>
              <a:off x="3140443" y="5000313"/>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31" name="Düz Ok Bağlayıcısı 30">
              <a:extLst>
                <a:ext uri="{FF2B5EF4-FFF2-40B4-BE49-F238E27FC236}">
                  <a16:creationId xmlns:a16="http://schemas.microsoft.com/office/drawing/2014/main" id="{16BB059C-9CD0-5A8A-4A9D-66DB77653FCF}"/>
                </a:ext>
              </a:extLst>
            </p:cNvPr>
            <p:cNvCxnSpPr>
              <a:cxnSpLocks/>
              <a:stCxn id="10" idx="3"/>
              <a:endCxn id="30" idx="2"/>
            </p:cNvCxnSpPr>
            <p:nvPr/>
          </p:nvCxnSpPr>
          <p:spPr>
            <a:xfrm>
              <a:off x="2414592" y="5331801"/>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36" name="Düz Ok Bağlayıcısı 35">
              <a:extLst>
                <a:ext uri="{FF2B5EF4-FFF2-40B4-BE49-F238E27FC236}">
                  <a16:creationId xmlns:a16="http://schemas.microsoft.com/office/drawing/2014/main" id="{2B03FB90-0305-7FC4-6845-02F8B55A6889}"/>
                </a:ext>
              </a:extLst>
            </p:cNvPr>
            <p:cNvCxnSpPr>
              <a:cxnSpLocks/>
              <a:stCxn id="30" idx="6"/>
              <a:endCxn id="39" idx="2"/>
            </p:cNvCxnSpPr>
            <p:nvPr/>
          </p:nvCxnSpPr>
          <p:spPr>
            <a:xfrm flipV="1">
              <a:off x="3775839" y="4421048"/>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7" name="Oval 36">
              <a:extLst>
                <a:ext uri="{FF2B5EF4-FFF2-40B4-BE49-F238E27FC236}">
                  <a16:creationId xmlns:a16="http://schemas.microsoft.com/office/drawing/2014/main" id="{5B452388-A5D0-AC75-8C48-1E876B9017B7}"/>
                </a:ext>
              </a:extLst>
            </p:cNvPr>
            <p:cNvSpPr/>
            <p:nvPr/>
          </p:nvSpPr>
          <p:spPr>
            <a:xfrm>
              <a:off x="4461777" y="6097744"/>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8" name="Düz Ok Bağlayıcısı 37">
              <a:extLst>
                <a:ext uri="{FF2B5EF4-FFF2-40B4-BE49-F238E27FC236}">
                  <a16:creationId xmlns:a16="http://schemas.microsoft.com/office/drawing/2014/main" id="{72CC8A9F-DE07-8F89-BC1E-C7F089589C24}"/>
                </a:ext>
              </a:extLst>
            </p:cNvPr>
            <p:cNvCxnSpPr>
              <a:cxnSpLocks/>
              <a:stCxn id="37" idx="0"/>
              <a:endCxn id="39" idx="2"/>
            </p:cNvCxnSpPr>
            <p:nvPr/>
          </p:nvCxnSpPr>
          <p:spPr>
            <a:xfrm flipV="1">
              <a:off x="4779475" y="4421048"/>
              <a:ext cx="739651" cy="1676696"/>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39" name="Oval 38">
              <a:extLst>
                <a:ext uri="{FF2B5EF4-FFF2-40B4-BE49-F238E27FC236}">
                  <a16:creationId xmlns:a16="http://schemas.microsoft.com/office/drawing/2014/main" id="{F6F4D99A-40F1-0488-3745-CB9781C70932}"/>
                </a:ext>
              </a:extLst>
            </p:cNvPr>
            <p:cNvSpPr/>
            <p:nvPr/>
          </p:nvSpPr>
          <p:spPr>
            <a:xfrm>
              <a:off x="5519126" y="4068063"/>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40" name="Oval 39">
              <a:extLst>
                <a:ext uri="{FF2B5EF4-FFF2-40B4-BE49-F238E27FC236}">
                  <a16:creationId xmlns:a16="http://schemas.microsoft.com/office/drawing/2014/main" id="{14D67382-5C98-FE95-5863-9E9A5CD17C18}"/>
                </a:ext>
              </a:extLst>
            </p:cNvPr>
            <p:cNvSpPr/>
            <p:nvPr/>
          </p:nvSpPr>
          <p:spPr>
            <a:xfrm>
              <a:off x="5539045" y="4971999"/>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41" name="Oval 40">
              <a:extLst>
                <a:ext uri="{FF2B5EF4-FFF2-40B4-BE49-F238E27FC236}">
                  <a16:creationId xmlns:a16="http://schemas.microsoft.com/office/drawing/2014/main" id="{3A1ADD9B-2474-3529-567D-46DA481F59D1}"/>
                </a:ext>
              </a:extLst>
            </p:cNvPr>
            <p:cNvSpPr/>
            <p:nvPr/>
          </p:nvSpPr>
          <p:spPr>
            <a:xfrm>
              <a:off x="7717423" y="4105028"/>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2" name="Düz Ok Bağlayıcısı 41">
              <a:extLst>
                <a:ext uri="{FF2B5EF4-FFF2-40B4-BE49-F238E27FC236}">
                  <a16:creationId xmlns:a16="http://schemas.microsoft.com/office/drawing/2014/main" id="{484B17BB-FD37-A741-5198-E329E66D6E0E}"/>
                </a:ext>
              </a:extLst>
            </p:cNvPr>
            <p:cNvCxnSpPr>
              <a:cxnSpLocks/>
              <a:stCxn id="40" idx="6"/>
              <a:endCxn id="41" idx="2"/>
            </p:cNvCxnSpPr>
            <p:nvPr/>
          </p:nvCxnSpPr>
          <p:spPr>
            <a:xfrm flipV="1">
              <a:off x="6332532" y="4421047"/>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43" name="Düz Ok Bağlayıcısı 42">
              <a:extLst>
                <a:ext uri="{FF2B5EF4-FFF2-40B4-BE49-F238E27FC236}">
                  <a16:creationId xmlns:a16="http://schemas.microsoft.com/office/drawing/2014/main" id="{E6A78E01-1A87-40F5-0B70-E26AB3071993}"/>
                </a:ext>
              </a:extLst>
            </p:cNvPr>
            <p:cNvCxnSpPr>
              <a:cxnSpLocks/>
              <a:stCxn id="13" idx="6"/>
              <a:endCxn id="40" idx="2"/>
            </p:cNvCxnSpPr>
            <p:nvPr/>
          </p:nvCxnSpPr>
          <p:spPr>
            <a:xfrm>
              <a:off x="3774208" y="4421048"/>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44" name="Düz Ok Bağlayıcısı 43">
              <a:extLst>
                <a:ext uri="{FF2B5EF4-FFF2-40B4-BE49-F238E27FC236}">
                  <a16:creationId xmlns:a16="http://schemas.microsoft.com/office/drawing/2014/main" id="{39016C30-200D-4AC0-DABF-47BAEBB879B1}"/>
                </a:ext>
              </a:extLst>
            </p:cNvPr>
            <p:cNvCxnSpPr>
              <a:cxnSpLocks/>
              <a:stCxn id="30" idx="6"/>
              <a:endCxn id="40" idx="2"/>
            </p:cNvCxnSpPr>
            <p:nvPr/>
          </p:nvCxnSpPr>
          <p:spPr>
            <a:xfrm flipV="1">
              <a:off x="3775839" y="5324984"/>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45" name="Düz Ok Bağlayıcısı 44">
              <a:extLst>
                <a:ext uri="{FF2B5EF4-FFF2-40B4-BE49-F238E27FC236}">
                  <a16:creationId xmlns:a16="http://schemas.microsoft.com/office/drawing/2014/main" id="{36007697-A351-54B1-6B9E-D9C795D35977}"/>
                </a:ext>
              </a:extLst>
            </p:cNvPr>
            <p:cNvCxnSpPr>
              <a:cxnSpLocks/>
              <a:stCxn id="39" idx="6"/>
              <a:endCxn id="41" idx="2"/>
            </p:cNvCxnSpPr>
            <p:nvPr/>
          </p:nvCxnSpPr>
          <p:spPr>
            <a:xfrm flipV="1">
              <a:off x="6312613" y="4421047"/>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46" name="Düz Ok Bağlayıcısı 45">
              <a:extLst>
                <a:ext uri="{FF2B5EF4-FFF2-40B4-BE49-F238E27FC236}">
                  <a16:creationId xmlns:a16="http://schemas.microsoft.com/office/drawing/2014/main" id="{34C253C2-2085-93FB-B728-422608FCF85C}"/>
                </a:ext>
              </a:extLst>
            </p:cNvPr>
            <p:cNvCxnSpPr>
              <a:cxnSpLocks/>
              <a:stCxn id="37" idx="0"/>
              <a:endCxn id="40" idx="2"/>
            </p:cNvCxnSpPr>
            <p:nvPr/>
          </p:nvCxnSpPr>
          <p:spPr>
            <a:xfrm flipV="1">
              <a:off x="4779475" y="5324984"/>
              <a:ext cx="759570" cy="772760"/>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47" name="Oval 46">
              <a:extLst>
                <a:ext uri="{FF2B5EF4-FFF2-40B4-BE49-F238E27FC236}">
                  <a16:creationId xmlns:a16="http://schemas.microsoft.com/office/drawing/2014/main" id="{D42F18BA-B096-30B4-0552-4D1A4E7006D4}"/>
                </a:ext>
              </a:extLst>
            </p:cNvPr>
            <p:cNvSpPr/>
            <p:nvPr/>
          </p:nvSpPr>
          <p:spPr>
            <a:xfrm>
              <a:off x="7082027" y="5875936"/>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48" name="Düz Ok Bağlayıcısı 47">
              <a:extLst>
                <a:ext uri="{FF2B5EF4-FFF2-40B4-BE49-F238E27FC236}">
                  <a16:creationId xmlns:a16="http://schemas.microsoft.com/office/drawing/2014/main" id="{B2781CA5-D713-1EFD-FEBB-322833112C4D}"/>
                </a:ext>
              </a:extLst>
            </p:cNvPr>
            <p:cNvCxnSpPr>
              <a:cxnSpLocks/>
              <a:stCxn id="47" idx="0"/>
              <a:endCxn id="41" idx="2"/>
            </p:cNvCxnSpPr>
            <p:nvPr/>
          </p:nvCxnSpPr>
          <p:spPr>
            <a:xfrm flipV="1">
              <a:off x="7399725" y="4421047"/>
              <a:ext cx="317698" cy="1454889"/>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49" name="Metin kutusu 48">
              <a:extLst>
                <a:ext uri="{FF2B5EF4-FFF2-40B4-BE49-F238E27FC236}">
                  <a16:creationId xmlns:a16="http://schemas.microsoft.com/office/drawing/2014/main" id="{EE5F4110-F7D4-E46C-B01A-1AF28E4F0273}"/>
                </a:ext>
              </a:extLst>
            </p:cNvPr>
            <p:cNvSpPr txBox="1"/>
            <p:nvPr/>
          </p:nvSpPr>
          <p:spPr>
            <a:xfrm>
              <a:off x="3181664" y="4217347"/>
              <a:ext cx="530352" cy="369332"/>
            </a:xfrm>
            <a:prstGeom prst="rect">
              <a:avLst/>
            </a:prstGeom>
            <a:noFill/>
          </p:spPr>
          <p:txBody>
            <a:bodyPr wrap="square">
              <a:spAutoFit/>
            </a:bodyPr>
            <a:lstStyle/>
            <a:p>
              <a:pPr algn="ctr"/>
              <a:r>
                <a:rPr lang="tr-TR" dirty="0">
                  <a:solidFill>
                    <a:srgbClr val="FF0000"/>
                  </a:solidFill>
                </a:rPr>
                <a:t>1</a:t>
              </a:r>
            </a:p>
          </p:txBody>
        </p:sp>
        <p:sp>
          <p:nvSpPr>
            <p:cNvPr id="50" name="Metin kutusu 49">
              <a:extLst>
                <a:ext uri="{FF2B5EF4-FFF2-40B4-BE49-F238E27FC236}">
                  <a16:creationId xmlns:a16="http://schemas.microsoft.com/office/drawing/2014/main" id="{509EBD80-3AF0-EC77-09A8-D8DDDB712905}"/>
                </a:ext>
              </a:extLst>
            </p:cNvPr>
            <p:cNvSpPr txBox="1"/>
            <p:nvPr/>
          </p:nvSpPr>
          <p:spPr>
            <a:xfrm>
              <a:off x="3191334" y="5168507"/>
              <a:ext cx="530352" cy="369332"/>
            </a:xfrm>
            <a:prstGeom prst="rect">
              <a:avLst/>
            </a:prstGeom>
            <a:noFill/>
          </p:spPr>
          <p:txBody>
            <a:bodyPr wrap="square">
              <a:spAutoFit/>
            </a:bodyPr>
            <a:lstStyle/>
            <a:p>
              <a:pPr algn="ctr"/>
              <a:r>
                <a:rPr lang="tr-TR" dirty="0">
                  <a:solidFill>
                    <a:srgbClr val="FF0000"/>
                  </a:solidFill>
                </a:rPr>
                <a:t>2</a:t>
              </a:r>
            </a:p>
          </p:txBody>
        </p:sp>
        <p:sp>
          <p:nvSpPr>
            <p:cNvPr id="51" name="Metin kutusu 50">
              <a:extLst>
                <a:ext uri="{FF2B5EF4-FFF2-40B4-BE49-F238E27FC236}">
                  <a16:creationId xmlns:a16="http://schemas.microsoft.com/office/drawing/2014/main" id="{D30372DE-9615-7604-5DD4-7DDE1B76B733}"/>
                </a:ext>
              </a:extLst>
            </p:cNvPr>
            <p:cNvSpPr txBox="1"/>
            <p:nvPr/>
          </p:nvSpPr>
          <p:spPr>
            <a:xfrm>
              <a:off x="5674574" y="4217347"/>
              <a:ext cx="530352" cy="369332"/>
            </a:xfrm>
            <a:prstGeom prst="rect">
              <a:avLst/>
            </a:prstGeom>
            <a:noFill/>
          </p:spPr>
          <p:txBody>
            <a:bodyPr wrap="square">
              <a:spAutoFit/>
            </a:bodyPr>
            <a:lstStyle/>
            <a:p>
              <a:pPr algn="ctr"/>
              <a:r>
                <a:rPr lang="tr-TR" dirty="0">
                  <a:solidFill>
                    <a:srgbClr val="FF0000"/>
                  </a:solidFill>
                </a:rPr>
                <a:t>4</a:t>
              </a:r>
            </a:p>
          </p:txBody>
        </p:sp>
        <p:sp>
          <p:nvSpPr>
            <p:cNvPr id="52" name="Metin kutusu 51">
              <a:extLst>
                <a:ext uri="{FF2B5EF4-FFF2-40B4-BE49-F238E27FC236}">
                  <a16:creationId xmlns:a16="http://schemas.microsoft.com/office/drawing/2014/main" id="{88A2E924-CAD2-7030-F0BE-0B2BA8F28B87}"/>
                </a:ext>
              </a:extLst>
            </p:cNvPr>
            <p:cNvSpPr txBox="1"/>
            <p:nvPr/>
          </p:nvSpPr>
          <p:spPr>
            <a:xfrm>
              <a:off x="5670612" y="5115026"/>
              <a:ext cx="530352" cy="369332"/>
            </a:xfrm>
            <a:prstGeom prst="rect">
              <a:avLst/>
            </a:prstGeom>
            <a:noFill/>
          </p:spPr>
          <p:txBody>
            <a:bodyPr wrap="square">
              <a:spAutoFit/>
            </a:bodyPr>
            <a:lstStyle/>
            <a:p>
              <a:pPr algn="ctr"/>
              <a:r>
                <a:rPr lang="tr-TR" dirty="0">
                  <a:solidFill>
                    <a:srgbClr val="FF0000"/>
                  </a:solidFill>
                </a:rPr>
                <a:t>5</a:t>
              </a:r>
            </a:p>
          </p:txBody>
        </p:sp>
        <p:sp>
          <p:nvSpPr>
            <p:cNvPr id="53" name="Metin kutusu 52">
              <a:extLst>
                <a:ext uri="{FF2B5EF4-FFF2-40B4-BE49-F238E27FC236}">
                  <a16:creationId xmlns:a16="http://schemas.microsoft.com/office/drawing/2014/main" id="{FF8A8311-CDA1-ABE9-EE6B-B043455BD2FD}"/>
                </a:ext>
              </a:extLst>
            </p:cNvPr>
            <p:cNvSpPr txBox="1"/>
            <p:nvPr/>
          </p:nvSpPr>
          <p:spPr>
            <a:xfrm>
              <a:off x="7848991" y="4243015"/>
              <a:ext cx="530352" cy="369332"/>
            </a:xfrm>
            <a:prstGeom prst="rect">
              <a:avLst/>
            </a:prstGeom>
            <a:noFill/>
          </p:spPr>
          <p:txBody>
            <a:bodyPr wrap="square">
              <a:spAutoFit/>
            </a:bodyPr>
            <a:lstStyle/>
            <a:p>
              <a:pPr algn="ctr"/>
              <a:r>
                <a:rPr lang="tr-TR" dirty="0">
                  <a:solidFill>
                    <a:srgbClr val="FF0000"/>
                  </a:solidFill>
                </a:rPr>
                <a:t>6</a:t>
              </a:r>
            </a:p>
          </p:txBody>
        </p:sp>
        <p:sp>
          <p:nvSpPr>
            <p:cNvPr id="54" name="Metin kutusu 53">
              <a:extLst>
                <a:ext uri="{FF2B5EF4-FFF2-40B4-BE49-F238E27FC236}">
                  <a16:creationId xmlns:a16="http://schemas.microsoft.com/office/drawing/2014/main" id="{EE450D05-CC90-D03D-C477-12810C09E1C5}"/>
                </a:ext>
              </a:extLst>
            </p:cNvPr>
            <p:cNvSpPr txBox="1"/>
            <p:nvPr/>
          </p:nvSpPr>
          <p:spPr>
            <a:xfrm>
              <a:off x="7236962" y="3679934"/>
              <a:ext cx="1754410" cy="369332"/>
            </a:xfrm>
            <a:prstGeom prst="rect">
              <a:avLst/>
            </a:prstGeom>
            <a:noFill/>
          </p:spPr>
          <p:txBody>
            <a:bodyPr wrap="square">
              <a:spAutoFit/>
            </a:bodyPr>
            <a:lstStyle/>
            <a:p>
              <a:pPr algn="ctr"/>
              <a:r>
                <a:rPr lang="tr-TR" dirty="0"/>
                <a:t>m= 6…..n</a:t>
              </a:r>
            </a:p>
          </p:txBody>
        </p:sp>
        <p:sp>
          <p:nvSpPr>
            <p:cNvPr id="55" name="Metin kutusu 54">
              <a:extLst>
                <a:ext uri="{FF2B5EF4-FFF2-40B4-BE49-F238E27FC236}">
                  <a16:creationId xmlns:a16="http://schemas.microsoft.com/office/drawing/2014/main" id="{B0C4001A-33FD-20CC-5B01-D49F8ACB0244}"/>
                </a:ext>
              </a:extLst>
            </p:cNvPr>
            <p:cNvSpPr txBox="1"/>
            <p:nvPr/>
          </p:nvSpPr>
          <p:spPr>
            <a:xfrm>
              <a:off x="5034768" y="3673212"/>
              <a:ext cx="1754410" cy="369332"/>
            </a:xfrm>
            <a:prstGeom prst="rect">
              <a:avLst/>
            </a:prstGeom>
            <a:noFill/>
          </p:spPr>
          <p:txBody>
            <a:bodyPr wrap="square">
              <a:spAutoFit/>
            </a:bodyPr>
            <a:lstStyle/>
            <a:p>
              <a:pPr algn="ctr"/>
              <a:r>
                <a:rPr lang="tr-TR" dirty="0"/>
                <a:t>j= 4…..n</a:t>
              </a:r>
            </a:p>
          </p:txBody>
        </p:sp>
        <p:sp>
          <p:nvSpPr>
            <p:cNvPr id="56" name="Metin kutusu 55">
              <a:extLst>
                <a:ext uri="{FF2B5EF4-FFF2-40B4-BE49-F238E27FC236}">
                  <a16:creationId xmlns:a16="http://schemas.microsoft.com/office/drawing/2014/main" id="{8BD8123C-DBDD-29DE-FA97-5C78B67C1F17}"/>
                </a:ext>
              </a:extLst>
            </p:cNvPr>
            <p:cNvSpPr txBox="1"/>
            <p:nvPr/>
          </p:nvSpPr>
          <p:spPr>
            <a:xfrm>
              <a:off x="3218506" y="3838622"/>
              <a:ext cx="1754410" cy="369332"/>
            </a:xfrm>
            <a:prstGeom prst="rect">
              <a:avLst/>
            </a:prstGeom>
            <a:noFill/>
          </p:spPr>
          <p:txBody>
            <a:bodyPr wrap="square">
              <a:spAutoFit/>
            </a:bodyPr>
            <a:lstStyle/>
            <a:p>
              <a:pPr algn="ctr"/>
              <a:r>
                <a:rPr lang="tr-TR" dirty="0"/>
                <a:t>k= 1…..n</a:t>
              </a:r>
            </a:p>
          </p:txBody>
        </p:sp>
        <p:sp>
          <p:nvSpPr>
            <p:cNvPr id="3" name="Oval 2">
              <a:extLst>
                <a:ext uri="{FF2B5EF4-FFF2-40B4-BE49-F238E27FC236}">
                  <a16:creationId xmlns:a16="http://schemas.microsoft.com/office/drawing/2014/main" id="{0047DC6A-34CB-9AEB-79D8-2ECD7ACF8530}"/>
                </a:ext>
              </a:extLst>
            </p:cNvPr>
            <p:cNvSpPr/>
            <p:nvPr/>
          </p:nvSpPr>
          <p:spPr>
            <a:xfrm>
              <a:off x="3135316" y="586251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4" name="Metin kutusu 3">
              <a:extLst>
                <a:ext uri="{FF2B5EF4-FFF2-40B4-BE49-F238E27FC236}">
                  <a16:creationId xmlns:a16="http://schemas.microsoft.com/office/drawing/2014/main" id="{46AB355E-FF13-B98F-9E74-C68539627A6F}"/>
                </a:ext>
              </a:extLst>
            </p:cNvPr>
            <p:cNvSpPr txBox="1"/>
            <p:nvPr/>
          </p:nvSpPr>
          <p:spPr>
            <a:xfrm>
              <a:off x="3197766" y="6022758"/>
              <a:ext cx="530352" cy="369332"/>
            </a:xfrm>
            <a:prstGeom prst="rect">
              <a:avLst/>
            </a:prstGeom>
            <a:noFill/>
          </p:spPr>
          <p:txBody>
            <a:bodyPr wrap="square">
              <a:spAutoFit/>
            </a:bodyPr>
            <a:lstStyle/>
            <a:p>
              <a:pPr algn="ctr"/>
              <a:r>
                <a:rPr lang="tr-TR" dirty="0">
                  <a:solidFill>
                    <a:srgbClr val="FF0000"/>
                  </a:solidFill>
                </a:rPr>
                <a:t>3</a:t>
              </a:r>
            </a:p>
          </p:txBody>
        </p:sp>
        <p:cxnSp>
          <p:nvCxnSpPr>
            <p:cNvPr id="14" name="Düz Ok Bağlayıcısı 13">
              <a:extLst>
                <a:ext uri="{FF2B5EF4-FFF2-40B4-BE49-F238E27FC236}">
                  <a16:creationId xmlns:a16="http://schemas.microsoft.com/office/drawing/2014/main" id="{0F2F37DD-E3C9-87C1-C6B6-2F420636F95B}"/>
                </a:ext>
              </a:extLst>
            </p:cNvPr>
            <p:cNvCxnSpPr>
              <a:cxnSpLocks/>
              <a:stCxn id="3" idx="6"/>
              <a:endCxn id="39" idx="2"/>
            </p:cNvCxnSpPr>
            <p:nvPr/>
          </p:nvCxnSpPr>
          <p:spPr>
            <a:xfrm flipV="1">
              <a:off x="3770712" y="4421048"/>
              <a:ext cx="1748414" cy="177295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7" name="Düz Ok Bağlayıcısı 16">
              <a:extLst>
                <a:ext uri="{FF2B5EF4-FFF2-40B4-BE49-F238E27FC236}">
                  <a16:creationId xmlns:a16="http://schemas.microsoft.com/office/drawing/2014/main" id="{8AF447B6-695A-A7FF-4ECA-73E53EFF95F6}"/>
                </a:ext>
              </a:extLst>
            </p:cNvPr>
            <p:cNvCxnSpPr>
              <a:cxnSpLocks/>
              <a:stCxn id="3" idx="6"/>
              <a:endCxn id="40" idx="2"/>
            </p:cNvCxnSpPr>
            <p:nvPr/>
          </p:nvCxnSpPr>
          <p:spPr>
            <a:xfrm flipV="1">
              <a:off x="3770712" y="5324984"/>
              <a:ext cx="1768333" cy="86901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20" name="Alt Başlık 2">
              <a:extLst>
                <a:ext uri="{FF2B5EF4-FFF2-40B4-BE49-F238E27FC236}">
                  <a16:creationId xmlns:a16="http://schemas.microsoft.com/office/drawing/2014/main" id="{733AC84E-BF9B-1BEB-3F74-2E15E3DA5A3E}"/>
                </a:ext>
              </a:extLst>
            </p:cNvPr>
            <p:cNvSpPr txBox="1">
              <a:spLocks/>
            </p:cNvSpPr>
            <p:nvPr/>
          </p:nvSpPr>
          <p:spPr>
            <a:xfrm>
              <a:off x="1410724" y="599909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3</a:t>
              </a:r>
            </a:p>
          </p:txBody>
        </p:sp>
        <p:cxnSp>
          <p:nvCxnSpPr>
            <p:cNvPr id="22" name="Düz Ok Bağlayıcısı 21">
              <a:extLst>
                <a:ext uri="{FF2B5EF4-FFF2-40B4-BE49-F238E27FC236}">
                  <a16:creationId xmlns:a16="http://schemas.microsoft.com/office/drawing/2014/main" id="{69D3CD5C-0669-B076-D78D-919AC23499F3}"/>
                </a:ext>
              </a:extLst>
            </p:cNvPr>
            <p:cNvCxnSpPr>
              <a:cxnSpLocks/>
              <a:stCxn id="20" idx="3"/>
              <a:endCxn id="3" idx="2"/>
            </p:cNvCxnSpPr>
            <p:nvPr/>
          </p:nvCxnSpPr>
          <p:spPr>
            <a:xfrm>
              <a:off x="2426275" y="6189554"/>
              <a:ext cx="709041" cy="444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97444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fad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6112" y="72570"/>
            <a:ext cx="2614896" cy="585798"/>
          </a:xfrm>
        </p:spPr>
        <p:txBody>
          <a:bodyPr>
            <a:noAutofit/>
          </a:bodyPr>
          <a:lstStyle/>
          <a:p>
            <a:pPr algn="l"/>
            <a:r>
              <a:rPr lang="tr-TR" sz="4000" dirty="0">
                <a:solidFill>
                  <a:srgbClr val="5C9138"/>
                </a:solidFill>
              </a:rPr>
              <a:t>Referanslar</a:t>
            </a:r>
          </a:p>
        </p:txBody>
      </p:sp>
      <p:sp>
        <p:nvSpPr>
          <p:cNvPr id="3" name="Alt Başlık 2">
            <a:extLst>
              <a:ext uri="{FF2B5EF4-FFF2-40B4-BE49-F238E27FC236}">
                <a16:creationId xmlns:a16="http://schemas.microsoft.com/office/drawing/2014/main" id="{6C43D696-5A94-49E5-8C92-8F1908C6C775}"/>
              </a:ext>
            </a:extLst>
          </p:cNvPr>
          <p:cNvSpPr>
            <a:spLocks noGrp="1"/>
          </p:cNvSpPr>
          <p:nvPr>
            <p:ph type="subTitle" idx="1"/>
          </p:nvPr>
        </p:nvSpPr>
        <p:spPr>
          <a:xfrm>
            <a:off x="116112" y="886145"/>
            <a:ext cx="12222192" cy="5242427"/>
          </a:xfrm>
        </p:spPr>
        <p:txBody>
          <a:bodyPr>
            <a:noAutofit/>
          </a:bodyPr>
          <a:lstStyle/>
          <a:p>
            <a:pPr marL="342900" indent="-342900" algn="l">
              <a:buFont typeface="Calibri" panose="020F0502020204030204" pitchFamily="34" charset="0"/>
              <a:buChar char="∞"/>
            </a:pPr>
            <a:r>
              <a:rPr lang="tr-TR" sz="1600" dirty="0"/>
              <a:t>[1] </a:t>
            </a:r>
            <a:r>
              <a:rPr lang="tr-TR" sz="1600" dirty="0" err="1"/>
              <a:t>Deep</a:t>
            </a:r>
            <a:r>
              <a:rPr lang="tr-TR" sz="1600" dirty="0"/>
              <a:t> Learning Basic, deeplearning.mit.edu, 2019. </a:t>
            </a:r>
          </a:p>
          <a:p>
            <a:pPr marL="342900" indent="-342900" algn="l">
              <a:buFont typeface="Calibri" panose="020F0502020204030204" pitchFamily="34" charset="0"/>
              <a:buChar char="∞"/>
            </a:pPr>
            <a:r>
              <a:rPr lang="tr-TR" sz="1600" dirty="0"/>
              <a:t>[2] </a:t>
            </a:r>
            <a:r>
              <a:rPr lang="en-US" altLang="en-US" sz="1600" dirty="0"/>
              <a:t>Chollet, F. (2017). Deep learning with python. Manning Publications.</a:t>
            </a:r>
            <a:endParaRPr lang="tr-TR" altLang="en-US" sz="1600" dirty="0"/>
          </a:p>
          <a:p>
            <a:pPr marL="342900" indent="-342900" algn="l">
              <a:buFont typeface="Calibri" panose="020F0502020204030204" pitchFamily="34" charset="0"/>
              <a:buChar char="∞"/>
            </a:pPr>
            <a:r>
              <a:rPr lang="tr-TR" altLang="en-US" sz="1600" dirty="0"/>
              <a:t>[3] 6.S191 </a:t>
            </a:r>
            <a:r>
              <a:rPr lang="tr-TR" altLang="en-US" sz="1600" dirty="0" err="1"/>
              <a:t>Introduction</a:t>
            </a:r>
            <a:r>
              <a:rPr lang="tr-TR" altLang="en-US" sz="1600" dirty="0"/>
              <a:t> </a:t>
            </a:r>
            <a:r>
              <a:rPr lang="tr-TR" altLang="en-US" sz="1600" dirty="0" err="1"/>
              <a:t>to</a:t>
            </a:r>
            <a:r>
              <a:rPr lang="tr-TR" altLang="en-US" sz="1600" dirty="0"/>
              <a:t> </a:t>
            </a:r>
            <a:r>
              <a:rPr lang="tr-TR" altLang="en-US" sz="1600" dirty="0" err="1"/>
              <a:t>Deep</a:t>
            </a:r>
            <a:r>
              <a:rPr lang="tr-TR" altLang="en-US" sz="1600" dirty="0"/>
              <a:t> Learning, introtodeeplearning.com, 2020.</a:t>
            </a:r>
          </a:p>
          <a:p>
            <a:pPr marL="342900" indent="-342900" algn="l">
              <a:buFont typeface="Calibri" panose="020F0502020204030204" pitchFamily="34" charset="0"/>
              <a:buChar char="∞"/>
            </a:pPr>
            <a:r>
              <a:rPr lang="tr-TR" altLang="en-US" sz="1600" dirty="0"/>
              <a:t>[4] Web sitesi: </a:t>
            </a:r>
            <a:r>
              <a:rPr lang="tr-TR" altLang="en-US" sz="1600" dirty="0">
                <a:hlinkClick r:id="rId2"/>
              </a:rPr>
              <a:t>https://asiwassaying.me/2020/04/03/you-are-here/</a:t>
            </a:r>
            <a:r>
              <a:rPr lang="tr-TR" altLang="en-US" sz="1600" dirty="0"/>
              <a:t>, Erişim Tarihi:29.09.2022</a:t>
            </a:r>
          </a:p>
          <a:p>
            <a:pPr marL="342900" indent="-342900" algn="l">
              <a:buFont typeface="Calibri" panose="020F0502020204030204" pitchFamily="34" charset="0"/>
              <a:buChar char="∞"/>
            </a:pPr>
            <a:r>
              <a:rPr lang="tr-TR" altLang="en-US" sz="1600" dirty="0"/>
              <a:t>[5] Web </a:t>
            </a:r>
            <a:r>
              <a:rPr lang="tr-TR" altLang="en-US" sz="1600" dirty="0" err="1"/>
              <a:t>sites</a:t>
            </a:r>
            <a:r>
              <a:rPr lang="tr-TR" altLang="en-US" sz="1600" dirty="0"/>
              <a:t>: </a:t>
            </a:r>
            <a:r>
              <a:rPr lang="en-US" sz="1600" dirty="0">
                <a:hlinkClick r:id="rId3"/>
              </a:rPr>
              <a:t>https://www.kisa.link/Qghm</a:t>
            </a:r>
            <a:r>
              <a:rPr lang="tr-TR" sz="1600" dirty="0"/>
              <a:t>, Erişim tarihi:29.09.2022</a:t>
            </a:r>
          </a:p>
          <a:p>
            <a:pPr marL="342900" indent="-342900" algn="l">
              <a:buFont typeface="Calibri" panose="020F0502020204030204" pitchFamily="34" charset="0"/>
              <a:buChar char="∞"/>
            </a:pPr>
            <a:r>
              <a:rPr lang="tr-TR" altLang="en-US" sz="1600" dirty="0"/>
              <a:t>[6] Web sitesi: </a:t>
            </a:r>
            <a:r>
              <a:rPr lang="en-US" sz="1600" dirty="0"/>
              <a:t>https://www.kisa.link/Qghp</a:t>
            </a:r>
            <a:r>
              <a:rPr lang="tr-TR" sz="1600" dirty="0"/>
              <a:t>, Erişim tarihi:29.09.2022</a:t>
            </a:r>
          </a:p>
          <a:p>
            <a:pPr marL="342900" indent="-342900" algn="l">
              <a:buFont typeface="Calibri" panose="020F0502020204030204" pitchFamily="34" charset="0"/>
              <a:buChar char="∞"/>
            </a:pPr>
            <a:r>
              <a:rPr lang="tr-TR" altLang="en-US" sz="1600" dirty="0"/>
              <a:t>[7] </a:t>
            </a:r>
            <a:r>
              <a:rPr lang="en-US" sz="1600" dirty="0"/>
              <a:t>Zhang, J. (2019). Basic neural units of the brain: neurons, synapses and action potential. </a:t>
            </a:r>
            <a:r>
              <a:rPr lang="en-US" sz="1600" i="1" dirty="0" err="1"/>
              <a:t>arXiv</a:t>
            </a:r>
            <a:r>
              <a:rPr lang="en-US" sz="1600" i="1" dirty="0"/>
              <a:t> preprint arXiv:1906.01703</a:t>
            </a:r>
            <a:r>
              <a:rPr lang="en-US" sz="1600" dirty="0"/>
              <a:t>.</a:t>
            </a:r>
            <a:endParaRPr lang="tr-TR" sz="1600" dirty="0"/>
          </a:p>
          <a:p>
            <a:pPr marL="342900" indent="-342900" algn="l">
              <a:buFont typeface="Calibri" panose="020F0502020204030204" pitchFamily="34" charset="0"/>
              <a:buChar char="∞"/>
            </a:pPr>
            <a:r>
              <a:rPr lang="tr-TR" altLang="en-US" sz="1600" dirty="0"/>
              <a:t>[8] </a:t>
            </a:r>
            <a:r>
              <a:rPr lang="tr-TR" sz="1600" dirty="0" err="1"/>
              <a:t>Deep</a:t>
            </a:r>
            <a:r>
              <a:rPr lang="tr-TR" sz="1600" dirty="0"/>
              <a:t> Learning: </a:t>
            </a:r>
            <a:r>
              <a:rPr lang="tr-TR" sz="1600" dirty="0" err="1"/>
              <a:t>State</a:t>
            </a:r>
            <a:r>
              <a:rPr lang="tr-TR" sz="1600" dirty="0"/>
              <a:t> of </a:t>
            </a:r>
            <a:r>
              <a:rPr lang="tr-TR" sz="1600" dirty="0" err="1"/>
              <a:t>the</a:t>
            </a:r>
            <a:r>
              <a:rPr lang="tr-TR" sz="1600" dirty="0"/>
              <a:t> Art, deeplearning.mit.edu, 2020.</a:t>
            </a:r>
          </a:p>
          <a:p>
            <a:pPr marL="342900" indent="-342900" algn="l">
              <a:buFont typeface="Calibri" panose="020F0502020204030204" pitchFamily="34" charset="0"/>
              <a:buChar char="∞"/>
            </a:pPr>
            <a:r>
              <a:rPr lang="tr-TR" altLang="en-US" sz="1600" dirty="0"/>
              <a:t>[9] Web sitesi: </a:t>
            </a:r>
            <a:r>
              <a:rPr lang="tr-TR" altLang="en-US" sz="1600" dirty="0">
                <a:hlinkClick r:id="rId4"/>
              </a:rPr>
              <a:t>https://www.youtube.com/watch?v=AG83rYwd-Jw</a:t>
            </a:r>
            <a:r>
              <a:rPr lang="tr-TR" altLang="en-US" sz="1600" dirty="0"/>
              <a:t>, Erişim Tarihi: 30.09.2022</a:t>
            </a:r>
          </a:p>
          <a:p>
            <a:pPr marL="342900" indent="-342900" algn="l">
              <a:buFont typeface="Calibri" panose="020F0502020204030204" pitchFamily="34" charset="0"/>
              <a:buChar char="∞"/>
            </a:pPr>
            <a:r>
              <a:rPr lang="tr-TR" altLang="en-US" sz="1600" dirty="0"/>
              <a:t>[10] Web sitesi: </a:t>
            </a:r>
            <a:r>
              <a:rPr lang="tr-TR" altLang="en-US" sz="1600" dirty="0">
                <a:hlinkClick r:id="rId5"/>
              </a:rPr>
              <a:t>https://www.geeksforgeeks.org/top-10-algorithms-every-machine-learning-engineer-should-know/</a:t>
            </a:r>
            <a:r>
              <a:rPr lang="tr-TR" altLang="en-US" sz="1600" dirty="0"/>
              <a:t>, Erişim Tarihi: 1.10.2022</a:t>
            </a:r>
          </a:p>
          <a:p>
            <a:pPr marL="342900" indent="-342900" algn="l">
              <a:buFont typeface="Calibri" panose="020F0502020204030204" pitchFamily="34" charset="0"/>
              <a:buChar char="∞"/>
            </a:pPr>
            <a:r>
              <a:rPr lang="tr-TR" sz="1600" dirty="0"/>
              <a:t>[11] Web sitesi: </a:t>
            </a:r>
            <a:r>
              <a:rPr lang="tr-TR" sz="1600" dirty="0">
                <a:hlinkClick r:id="rId6"/>
              </a:rPr>
              <a:t>https://ml.berkeley.edu/blog/posts/crash-course/part-1/</a:t>
            </a:r>
            <a:r>
              <a:rPr lang="tr-TR" sz="1600" dirty="0"/>
              <a:t> ,Erişim tarihi: 1.10.2022</a:t>
            </a:r>
          </a:p>
          <a:p>
            <a:pPr marL="342900" indent="-342900" algn="l">
              <a:buFont typeface="Calibri" panose="020F0502020204030204" pitchFamily="34" charset="0"/>
              <a:buChar char="∞"/>
            </a:pPr>
            <a:r>
              <a:rPr lang="tr-TR" altLang="en-US" sz="1600" dirty="0">
                <a:latin typeface="Arial" panose="020B0604020202020204" pitchFamily="34" charset="0"/>
              </a:rPr>
              <a:t>[12] </a:t>
            </a:r>
            <a:r>
              <a:rPr lang="en-US" sz="1600" dirty="0"/>
              <a:t>Grewal, R. K., &amp; Das, S. (2013). Microarray data analysis: Gaining biological insights. </a:t>
            </a:r>
            <a:r>
              <a:rPr lang="en-US" sz="1600" i="1" dirty="0"/>
              <a:t>Journal of Biomedical Science and Engineering</a:t>
            </a:r>
            <a:r>
              <a:rPr lang="en-US" sz="1600" dirty="0"/>
              <a:t>, </a:t>
            </a:r>
            <a:r>
              <a:rPr lang="en-US" sz="1600" i="1" dirty="0"/>
              <a:t>2013</a:t>
            </a:r>
            <a:r>
              <a:rPr lang="en-US" sz="1600" dirty="0"/>
              <a:t>.</a:t>
            </a:r>
            <a:endParaRPr lang="tr-TR" sz="1600" dirty="0"/>
          </a:p>
          <a:p>
            <a:pPr marL="342900" indent="-342900" algn="l">
              <a:buFont typeface="Calibri" panose="020F0502020204030204" pitchFamily="34" charset="0"/>
              <a:buChar char="∞"/>
            </a:pPr>
            <a:r>
              <a:rPr lang="tr-TR" sz="1600" dirty="0"/>
              <a:t>[13] </a:t>
            </a:r>
            <a:r>
              <a:rPr lang="en-US" sz="1600" dirty="0"/>
              <a:t>TensorFlow in 1 Day: Make your own Neural Network</a:t>
            </a:r>
            <a:r>
              <a:rPr lang="tr-TR" sz="1600" dirty="0"/>
              <a:t>, </a:t>
            </a:r>
            <a:r>
              <a:rPr lang="en-US" sz="1600" dirty="0"/>
              <a:t>Krishna </a:t>
            </a:r>
            <a:r>
              <a:rPr lang="en-US" sz="1600" dirty="0" err="1"/>
              <a:t>Rungta</a:t>
            </a:r>
            <a:r>
              <a:rPr lang="tr-TR" sz="1600" dirty="0"/>
              <a:t>, 2018.</a:t>
            </a:r>
          </a:p>
          <a:p>
            <a:pPr marL="342900" indent="-342900" algn="l">
              <a:buFont typeface="Calibri" panose="020F0502020204030204" pitchFamily="34" charset="0"/>
              <a:buChar char="∞"/>
            </a:pPr>
            <a:r>
              <a:rPr lang="tr-TR" sz="1600" dirty="0"/>
              <a:t>[14] Web sitesi: </a:t>
            </a:r>
            <a:r>
              <a:rPr lang="tr-TR" sz="1600" dirty="0">
                <a:hlinkClick r:id="rId7"/>
              </a:rPr>
              <a:t>https://www.slideshare.net/SebastianRaschka/nextgen-talk-022015/8-Learning_Labeled_data_Direct_feedback</a:t>
            </a:r>
            <a:r>
              <a:rPr lang="tr-TR" sz="1600" dirty="0"/>
              <a:t>, Erişim Tarihi: 3.10.2022</a:t>
            </a:r>
          </a:p>
          <a:p>
            <a:pPr marL="342900" indent="-342900" algn="l">
              <a:buFont typeface="Calibri" panose="020F0502020204030204" pitchFamily="34" charset="0"/>
              <a:buChar char="∞"/>
            </a:pPr>
            <a:endParaRPr lang="en-US" altLang="en-US" sz="1600" dirty="0">
              <a:latin typeface="Arial" panose="020B0604020202020204" pitchFamily="34" charset="0"/>
            </a:endParaRPr>
          </a:p>
          <a:p>
            <a:pPr algn="l"/>
            <a:r>
              <a:rPr lang="tr-TR" sz="1600" dirty="0"/>
              <a:t> </a:t>
            </a:r>
          </a:p>
          <a:p>
            <a:pPr marL="342900" indent="-342900" algn="l">
              <a:buFont typeface="Calibri" panose="020F0502020204030204" pitchFamily="34" charset="0"/>
              <a:buChar char="∞"/>
            </a:pPr>
            <a:endParaRPr lang="tr-TR" sz="1600" dirty="0"/>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22</a:t>
            </a:fld>
            <a:endParaRPr lang="tr-TR"/>
          </a:p>
        </p:txBody>
      </p:sp>
      <p:sp>
        <p:nvSpPr>
          <p:cNvPr id="4" name="Rectangle 1">
            <a:extLst>
              <a:ext uri="{FF2B5EF4-FFF2-40B4-BE49-F238E27FC236}">
                <a16:creationId xmlns:a16="http://schemas.microsoft.com/office/drawing/2014/main" id="{85DBB3B6-C75D-4729-F71C-32F4D318E4AF}"/>
              </a:ext>
            </a:extLst>
          </p:cNvPr>
          <p:cNvSpPr>
            <a:spLocks noChangeArrowheads="1"/>
          </p:cNvSpPr>
          <p:nvPr/>
        </p:nvSpPr>
        <p:spPr bwMode="auto">
          <a:xfrm>
            <a:off x="0" y="-2769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838F9D"/>
                </a:solidFill>
                <a:effectLst/>
                <a:latin typeface="Circular"/>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05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5" end="15"/>
                                            </p:txEl>
                                          </p:spTgt>
                                        </p:tgtEl>
                                        <p:attrNameLst>
                                          <p:attrName>style.visibility</p:attrName>
                                        </p:attrNameLst>
                                      </p:cBhvr>
                                      <p:to>
                                        <p:strVal val="visible"/>
                                      </p:to>
                                    </p:set>
                                    <p:animEffect transition="in" filter="fade">
                                      <p:cBhvr>
                                        <p:cTn id="7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6112" y="72570"/>
            <a:ext cx="2614896" cy="585798"/>
          </a:xfrm>
        </p:spPr>
        <p:txBody>
          <a:bodyPr>
            <a:noAutofit/>
          </a:bodyPr>
          <a:lstStyle/>
          <a:p>
            <a:pPr algn="l"/>
            <a:r>
              <a:rPr lang="tr-TR" sz="4000" dirty="0">
                <a:solidFill>
                  <a:srgbClr val="5C9138"/>
                </a:solidFill>
              </a:rPr>
              <a:t>Referanslar</a:t>
            </a:r>
          </a:p>
        </p:txBody>
      </p:sp>
      <p:sp>
        <p:nvSpPr>
          <p:cNvPr id="3" name="Alt Başlık 2">
            <a:extLst>
              <a:ext uri="{FF2B5EF4-FFF2-40B4-BE49-F238E27FC236}">
                <a16:creationId xmlns:a16="http://schemas.microsoft.com/office/drawing/2014/main" id="{6C43D696-5A94-49E5-8C92-8F1908C6C775}"/>
              </a:ext>
            </a:extLst>
          </p:cNvPr>
          <p:cNvSpPr>
            <a:spLocks noGrp="1"/>
          </p:cNvSpPr>
          <p:nvPr>
            <p:ph type="subTitle" idx="1"/>
          </p:nvPr>
        </p:nvSpPr>
        <p:spPr>
          <a:xfrm>
            <a:off x="116112" y="747395"/>
            <a:ext cx="12222192" cy="5608955"/>
          </a:xfrm>
        </p:spPr>
        <p:txBody>
          <a:bodyPr>
            <a:noAutofit/>
          </a:bodyPr>
          <a:lstStyle/>
          <a:p>
            <a:pPr marL="342900" indent="-342900" algn="l">
              <a:buFont typeface="Calibri" panose="020F0502020204030204" pitchFamily="34" charset="0"/>
              <a:buChar char="∞"/>
            </a:pPr>
            <a:r>
              <a:rPr lang="tr-TR" sz="1600" dirty="0"/>
              <a:t>[15] Web sitesi: </a:t>
            </a:r>
            <a:r>
              <a:rPr lang="tr-TR" sz="1600" dirty="0">
                <a:hlinkClick r:id="rId2"/>
              </a:rPr>
              <a:t>https://www.youtube.com/watch?v=aircAruvnKk</a:t>
            </a:r>
            <a:r>
              <a:rPr lang="tr-TR" sz="1600" dirty="0"/>
              <a:t>, Erişim Tarihi: 10.10.2022</a:t>
            </a:r>
          </a:p>
          <a:p>
            <a:pPr marL="342900" indent="-342900" algn="l">
              <a:buFont typeface="Calibri" panose="020F0502020204030204" pitchFamily="34" charset="0"/>
              <a:buChar char="∞"/>
            </a:pPr>
            <a:r>
              <a:rPr lang="tr-TR" sz="1600" dirty="0"/>
              <a:t>[16] </a:t>
            </a:r>
            <a:r>
              <a:rPr lang="tr-TR" sz="1600" dirty="0" err="1"/>
              <a:t>Öztemel</a:t>
            </a:r>
            <a:r>
              <a:rPr lang="tr-TR" sz="1600" dirty="0"/>
              <a:t>, E.; Yapay Sinir Ağları; Papatya Bilim Yayıncılık; İstanbul; 2012</a:t>
            </a:r>
          </a:p>
          <a:p>
            <a:pPr marL="342900" indent="-342900" algn="l">
              <a:buFont typeface="Calibri" panose="020F0502020204030204" pitchFamily="34" charset="0"/>
              <a:buChar char="∞"/>
            </a:pPr>
            <a:r>
              <a:rPr lang="tr-TR" sz="1600" dirty="0"/>
              <a:t>[17] Web sitesi: https://bit.ly/3VdJsW1, Erişim Tarihi: 10.10.2022</a:t>
            </a:r>
          </a:p>
          <a:p>
            <a:pPr marL="342900" indent="-342900" algn="l">
              <a:buFont typeface="Calibri" panose="020F0502020204030204" pitchFamily="34" charset="0"/>
              <a:buChar char="∞"/>
            </a:pPr>
            <a:r>
              <a:rPr lang="tr-TR" altLang="en-US" sz="1600" dirty="0"/>
              <a:t>[18] Web sitesi: </a:t>
            </a:r>
            <a:r>
              <a:rPr lang="tr-TR" altLang="en-US" sz="1600" dirty="0">
                <a:hlinkClick r:id="rId3">
                  <a:extLst>
                    <a:ext uri="{A12FA001-AC4F-418D-AE19-62706E023703}">
                      <ahyp:hlinkClr xmlns:ahyp="http://schemas.microsoft.com/office/drawing/2018/hyperlinkcolor" val="tx"/>
                    </a:ext>
                  </a:extLst>
                </a:hlinkClick>
              </a:rPr>
              <a:t>https://www.cs.toronto.edu/~kriz/cifar.html</a:t>
            </a:r>
            <a:r>
              <a:rPr lang="tr-TR" altLang="en-US" sz="1600" dirty="0"/>
              <a:t>, Erişim Tarihi: 10.10.2022</a:t>
            </a:r>
          </a:p>
          <a:p>
            <a:pPr marL="342900" indent="-342900" algn="l">
              <a:buFont typeface="Calibri" panose="020F0502020204030204" pitchFamily="34" charset="0"/>
              <a:buChar char="∞"/>
            </a:pPr>
            <a:r>
              <a:rPr lang="tr-TR" altLang="en-US" sz="1600" dirty="0"/>
              <a:t>[19] Web sitesi: </a:t>
            </a:r>
            <a:r>
              <a:rPr lang="tr-TR" altLang="en-US" sz="1600" dirty="0">
                <a:hlinkClick r:id="rId4"/>
              </a:rPr>
              <a:t>https://bit.ly/3CgfPL8</a:t>
            </a:r>
            <a:r>
              <a:rPr lang="tr-TR" altLang="en-US" sz="1600" dirty="0"/>
              <a:t>, Erişim Tarihi: 10.10.2022</a:t>
            </a:r>
          </a:p>
          <a:p>
            <a:pPr marL="342900" indent="-342900" algn="l">
              <a:buFont typeface="Calibri" panose="020F0502020204030204" pitchFamily="34" charset="0"/>
              <a:buChar char="∞"/>
            </a:pPr>
            <a:r>
              <a:rPr lang="tr-TR" altLang="en-US" sz="1600" dirty="0"/>
              <a:t>[20] Web sitesi: </a:t>
            </a:r>
            <a:r>
              <a:rPr lang="tr-TR" altLang="en-US" sz="1600" dirty="0">
                <a:hlinkClick r:id="rId5"/>
              </a:rPr>
              <a:t>https://makeavideo.studio/</a:t>
            </a:r>
            <a:r>
              <a:rPr lang="tr-TR" altLang="en-US" sz="1600" dirty="0"/>
              <a:t>, Erişim Tarihi: 10.10.2022</a:t>
            </a:r>
          </a:p>
          <a:p>
            <a:pPr marL="342900" indent="-342900" algn="l">
              <a:buFont typeface="Calibri" panose="020F0502020204030204" pitchFamily="34" charset="0"/>
              <a:buChar char="∞"/>
            </a:pPr>
            <a:r>
              <a:rPr lang="tr-TR" altLang="en-US" sz="1600" dirty="0"/>
              <a:t>[21] Web sitesi: </a:t>
            </a:r>
            <a:r>
              <a:rPr lang="tr-TR" altLang="en-US" sz="1600" dirty="0">
                <a:hlinkClick r:id="rId6"/>
              </a:rPr>
              <a:t>https://gtnr.it/3rLFXc3</a:t>
            </a:r>
            <a:r>
              <a:rPr lang="tr-TR" altLang="en-US" sz="1600" dirty="0"/>
              <a:t>, Erişim Tarihi: 12.10.2022</a:t>
            </a:r>
          </a:p>
          <a:p>
            <a:pPr marL="342900" indent="-342900" algn="l">
              <a:buFont typeface="Calibri" panose="020F0502020204030204" pitchFamily="34" charset="0"/>
              <a:buChar char="∞"/>
            </a:pPr>
            <a:r>
              <a:rPr lang="tr-TR" altLang="en-US" sz="1600" dirty="0"/>
              <a:t>[22] Web sitesi: </a:t>
            </a:r>
            <a:r>
              <a:rPr lang="tr-TR" altLang="en-US" sz="1600" dirty="0">
                <a:hlinkClick r:id="rId7"/>
              </a:rPr>
              <a:t>https://bit.ly/3s2keN4</a:t>
            </a:r>
            <a:r>
              <a:rPr lang="tr-TR" altLang="en-US" sz="1600" dirty="0"/>
              <a:t>, Erişim Tarihi: 17.10.2022</a:t>
            </a:r>
          </a:p>
          <a:p>
            <a:pPr marL="342900" indent="-342900" algn="l">
              <a:buFont typeface="Calibri" panose="020F0502020204030204" pitchFamily="34" charset="0"/>
              <a:buChar char="∞"/>
            </a:pPr>
            <a:r>
              <a:rPr lang="tr-TR" altLang="en-US" sz="1600" dirty="0"/>
              <a:t>[23] Web sitesi: </a:t>
            </a:r>
            <a:r>
              <a:rPr lang="tr-TR" altLang="en-US" sz="1600" dirty="0">
                <a:hlinkClick r:id="rId8"/>
              </a:rPr>
              <a:t>https://www.youtube.com/watch?v=_xkZwJ0H9IU</a:t>
            </a:r>
            <a:r>
              <a:rPr lang="tr-TR" altLang="en-US" sz="1600" dirty="0"/>
              <a:t>, Erişim Tarihi: 17.10.2022</a:t>
            </a:r>
          </a:p>
          <a:p>
            <a:pPr marL="342900" indent="-342900" algn="l">
              <a:buFont typeface="Calibri" panose="020F0502020204030204" pitchFamily="34" charset="0"/>
              <a:buChar char="∞"/>
            </a:pPr>
            <a:r>
              <a:rPr lang="tr-TR" altLang="en-US" sz="1600" dirty="0"/>
              <a:t>[24] Web sitesi: </a:t>
            </a:r>
            <a:r>
              <a:rPr lang="tr-TR" altLang="en-US" sz="1600" dirty="0">
                <a:hlinkClick r:id="rId9"/>
              </a:rPr>
              <a:t>https://bit.ly/3MBain4</a:t>
            </a:r>
            <a:r>
              <a:rPr lang="tr-TR" altLang="en-US" sz="1600" dirty="0"/>
              <a:t>, Erişim Tarihi: 17.10.2022</a:t>
            </a:r>
          </a:p>
          <a:p>
            <a:pPr marL="342900" indent="-342900" algn="l">
              <a:buFont typeface="Calibri" panose="020F0502020204030204" pitchFamily="34" charset="0"/>
              <a:buChar char="∞"/>
            </a:pPr>
            <a:r>
              <a:rPr lang="tr-TR" altLang="en-US" sz="1600" dirty="0"/>
              <a:t>[25] Web sitesi: </a:t>
            </a:r>
            <a:r>
              <a:rPr lang="tr-TR" altLang="en-US" sz="1600" dirty="0">
                <a:hlinkClick r:id="rId10"/>
              </a:rPr>
              <a:t>https://bit.ly/3S9AuXb</a:t>
            </a:r>
            <a:r>
              <a:rPr lang="tr-TR" altLang="en-US" sz="1600" dirty="0"/>
              <a:t>, Erişim Tarihi: 17.10.2022</a:t>
            </a:r>
          </a:p>
          <a:p>
            <a:pPr marL="342900" indent="-342900" algn="l">
              <a:buFont typeface="Calibri" panose="020F0502020204030204" pitchFamily="34" charset="0"/>
              <a:buChar char="∞"/>
            </a:pPr>
            <a:r>
              <a:rPr lang="tr-TR" altLang="en-US" sz="1600" dirty="0"/>
              <a:t>[26] Web sitesi: </a:t>
            </a:r>
            <a:r>
              <a:rPr lang="tr-TR" altLang="en-US" sz="1600" dirty="0">
                <a:hlinkClick r:id="rId11"/>
              </a:rPr>
              <a:t>https://bit.ly/3CDs8l0</a:t>
            </a:r>
            <a:r>
              <a:rPr lang="tr-TR" altLang="en-US" sz="1600" dirty="0"/>
              <a:t>, Erişim Tarihi: 17.10.2022</a:t>
            </a:r>
          </a:p>
          <a:p>
            <a:pPr marL="342900" indent="-342900" algn="l">
              <a:buFont typeface="Calibri" panose="020F0502020204030204" pitchFamily="34" charset="0"/>
              <a:buChar char="∞"/>
            </a:pPr>
            <a:r>
              <a:rPr lang="tr-TR" altLang="en-US" sz="1600" dirty="0"/>
              <a:t>[27] Web sitesi: </a:t>
            </a:r>
            <a:r>
              <a:rPr lang="tr-TR" altLang="en-US" sz="1600" dirty="0">
                <a:hlinkClick r:id="rId12"/>
              </a:rPr>
              <a:t>https://cs231n.github.io/neural-networks-1/</a:t>
            </a:r>
            <a:r>
              <a:rPr lang="tr-TR" altLang="en-US" sz="1600" dirty="0"/>
              <a:t>, Erişim Tarihi: 17.10.2022</a:t>
            </a:r>
          </a:p>
          <a:p>
            <a:pPr marL="342900" indent="-342900" algn="l">
              <a:buFont typeface="Calibri" panose="020F0502020204030204" pitchFamily="34" charset="0"/>
              <a:buChar char="∞"/>
            </a:pPr>
            <a:r>
              <a:rPr lang="tr-TR" altLang="en-US" sz="1600" dirty="0"/>
              <a:t>[28] Web sitesi: </a:t>
            </a:r>
            <a:r>
              <a:rPr lang="tr-TR" altLang="en-US" sz="1600" dirty="0">
                <a:hlinkClick r:id="rId13"/>
              </a:rPr>
              <a:t>https://en.wikipedia.org/wiki/Neural_network</a:t>
            </a:r>
            <a:r>
              <a:rPr lang="tr-TR" altLang="en-US" sz="1600" dirty="0"/>
              <a:t>, Erişim Tarihi: 17.10.2022</a:t>
            </a:r>
          </a:p>
          <a:p>
            <a:pPr marL="342900" indent="-342900" algn="l">
              <a:buFont typeface="Calibri" panose="020F0502020204030204" pitchFamily="34" charset="0"/>
              <a:buChar char="∞"/>
            </a:pPr>
            <a:r>
              <a:rPr lang="tr-TR" altLang="en-US" sz="1600" dirty="0"/>
              <a:t>[29] </a:t>
            </a:r>
            <a:r>
              <a:rPr lang="tr-TR" altLang="en-US" sz="1600" dirty="0" err="1"/>
              <a:t>Kinsley</a:t>
            </a:r>
            <a:r>
              <a:rPr lang="tr-TR" altLang="en-US" sz="1600" dirty="0"/>
              <a:t>, H., </a:t>
            </a:r>
            <a:r>
              <a:rPr lang="tr-TR" altLang="en-US" sz="1600" dirty="0" err="1"/>
              <a:t>Kukiela</a:t>
            </a:r>
            <a:r>
              <a:rPr lang="tr-TR" altLang="en-US" sz="1600" dirty="0"/>
              <a:t>, D.; </a:t>
            </a:r>
            <a:r>
              <a:rPr lang="tr-TR" altLang="en-US" sz="1600" dirty="0" err="1"/>
              <a:t>Neural</a:t>
            </a:r>
            <a:r>
              <a:rPr lang="tr-TR" altLang="en-US" sz="1600" dirty="0"/>
              <a:t> Networks </a:t>
            </a:r>
            <a:r>
              <a:rPr lang="tr-TR" altLang="en-US" sz="1600" dirty="0" err="1"/>
              <a:t>from</a:t>
            </a:r>
            <a:r>
              <a:rPr lang="tr-TR" altLang="en-US" sz="1600" dirty="0"/>
              <a:t> </a:t>
            </a:r>
            <a:r>
              <a:rPr lang="tr-TR" altLang="en-US" sz="1600" dirty="0" err="1"/>
              <a:t>Scratch</a:t>
            </a:r>
            <a:r>
              <a:rPr lang="tr-TR" altLang="en-US" sz="1600" dirty="0"/>
              <a:t> in Python.</a:t>
            </a:r>
          </a:p>
          <a:p>
            <a:pPr marL="342900" indent="-342900" algn="l">
              <a:buFont typeface="Calibri" panose="020F0502020204030204" pitchFamily="34" charset="0"/>
              <a:buChar char="∞"/>
            </a:pPr>
            <a:r>
              <a:rPr lang="tr-TR" altLang="en-US" sz="1600" dirty="0"/>
              <a:t>[30] </a:t>
            </a:r>
            <a:r>
              <a:rPr lang="tr-TR" altLang="en-US" sz="1600" dirty="0" err="1"/>
              <a:t>Rashid</a:t>
            </a:r>
            <a:r>
              <a:rPr lang="tr-TR" altLang="en-US" sz="1600" dirty="0"/>
              <a:t>, T.; </a:t>
            </a:r>
            <a:r>
              <a:rPr lang="tr-TR" altLang="en-US" sz="1600" dirty="0" err="1"/>
              <a:t>Make</a:t>
            </a:r>
            <a:r>
              <a:rPr lang="tr-TR" altLang="en-US" sz="1600" dirty="0"/>
              <a:t> </a:t>
            </a:r>
            <a:r>
              <a:rPr lang="tr-TR" altLang="en-US" sz="1600" dirty="0" err="1"/>
              <a:t>Your</a:t>
            </a:r>
            <a:r>
              <a:rPr lang="tr-TR" altLang="en-US" sz="1600" dirty="0"/>
              <a:t> </a:t>
            </a:r>
            <a:r>
              <a:rPr lang="tr-TR" altLang="en-US" sz="1600" dirty="0" err="1"/>
              <a:t>Own</a:t>
            </a:r>
            <a:r>
              <a:rPr lang="tr-TR" altLang="en-US" sz="1600" dirty="0"/>
              <a:t> </a:t>
            </a:r>
            <a:r>
              <a:rPr lang="tr-TR" altLang="en-US" sz="1600" dirty="0" err="1"/>
              <a:t>Neural</a:t>
            </a:r>
            <a:r>
              <a:rPr lang="tr-TR" altLang="en-US" sz="1600" dirty="0"/>
              <a:t> Network.</a:t>
            </a:r>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en-US" altLang="en-US" sz="1600" dirty="0"/>
          </a:p>
          <a:p>
            <a:pPr algn="l"/>
            <a:r>
              <a:rPr lang="tr-TR" sz="1600" dirty="0"/>
              <a:t> </a:t>
            </a:r>
          </a:p>
          <a:p>
            <a:pPr marL="342900" indent="-342900" algn="l">
              <a:buFont typeface="Calibri" panose="020F0502020204030204" pitchFamily="34" charset="0"/>
              <a:buChar char="∞"/>
            </a:pPr>
            <a:endParaRPr lang="tr-TR" sz="1600" dirty="0"/>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23</a:t>
            </a:fld>
            <a:endParaRPr lang="tr-TR"/>
          </a:p>
        </p:txBody>
      </p:sp>
      <p:sp>
        <p:nvSpPr>
          <p:cNvPr id="4" name="Rectangle 1">
            <a:extLst>
              <a:ext uri="{FF2B5EF4-FFF2-40B4-BE49-F238E27FC236}">
                <a16:creationId xmlns:a16="http://schemas.microsoft.com/office/drawing/2014/main" id="{85DBB3B6-C75D-4729-F71C-32F4D318E4AF}"/>
              </a:ext>
            </a:extLst>
          </p:cNvPr>
          <p:cNvSpPr>
            <a:spLocks noChangeArrowheads="1"/>
          </p:cNvSpPr>
          <p:nvPr/>
        </p:nvSpPr>
        <p:spPr bwMode="auto">
          <a:xfrm>
            <a:off x="0" y="-2769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838F9D"/>
                </a:solidFill>
                <a:effectLst/>
                <a:latin typeface="Circular"/>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7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21" end="21"/>
                                            </p:txEl>
                                          </p:spTgt>
                                        </p:tgtEl>
                                        <p:attrNameLst>
                                          <p:attrName>style.visibility</p:attrName>
                                        </p:attrNameLst>
                                      </p:cBhvr>
                                      <p:to>
                                        <p:strVal val="visible"/>
                                      </p:to>
                                    </p:set>
                                    <p:animEffect transition="in" filter="fade">
                                      <p:cBhvr>
                                        <p:cTn id="87"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6112" y="72570"/>
            <a:ext cx="2614896" cy="585798"/>
          </a:xfrm>
        </p:spPr>
        <p:txBody>
          <a:bodyPr>
            <a:noAutofit/>
          </a:bodyPr>
          <a:lstStyle/>
          <a:p>
            <a:pPr algn="l"/>
            <a:r>
              <a:rPr lang="tr-TR" sz="4000" dirty="0">
                <a:solidFill>
                  <a:srgbClr val="5C9138"/>
                </a:solidFill>
              </a:rPr>
              <a:t>Referanslar</a:t>
            </a:r>
          </a:p>
        </p:txBody>
      </p:sp>
      <p:sp>
        <p:nvSpPr>
          <p:cNvPr id="3" name="Alt Başlık 2">
            <a:extLst>
              <a:ext uri="{FF2B5EF4-FFF2-40B4-BE49-F238E27FC236}">
                <a16:creationId xmlns:a16="http://schemas.microsoft.com/office/drawing/2014/main" id="{6C43D696-5A94-49E5-8C92-8F1908C6C775}"/>
              </a:ext>
            </a:extLst>
          </p:cNvPr>
          <p:cNvSpPr>
            <a:spLocks noGrp="1"/>
          </p:cNvSpPr>
          <p:nvPr>
            <p:ph type="subTitle" idx="1"/>
          </p:nvPr>
        </p:nvSpPr>
        <p:spPr>
          <a:xfrm>
            <a:off x="116112" y="747395"/>
            <a:ext cx="12222192" cy="5608955"/>
          </a:xfrm>
        </p:spPr>
        <p:txBody>
          <a:bodyPr>
            <a:noAutofit/>
          </a:bodyPr>
          <a:lstStyle/>
          <a:p>
            <a:pPr marL="342900" indent="-342900" algn="l">
              <a:buFont typeface="Calibri" panose="020F0502020204030204" pitchFamily="34" charset="0"/>
              <a:buChar char="∞"/>
            </a:pPr>
            <a:r>
              <a:rPr lang="tr-TR" sz="1600" dirty="0"/>
              <a:t>[31] Web sitesi: </a:t>
            </a:r>
            <a:r>
              <a:rPr lang="tr-TR" sz="1600" dirty="0">
                <a:hlinkClick r:id="rId2"/>
              </a:rPr>
              <a:t>https://bit.ly/3D7WDB6</a:t>
            </a:r>
            <a:r>
              <a:rPr lang="tr-TR" sz="1600" dirty="0"/>
              <a:t>, Erişim Tarihi: 18.10.2022</a:t>
            </a:r>
          </a:p>
          <a:p>
            <a:pPr marL="342900" indent="-342900" algn="l">
              <a:buFont typeface="Calibri" panose="020F0502020204030204" pitchFamily="34" charset="0"/>
              <a:buChar char="∞"/>
            </a:pPr>
            <a:r>
              <a:rPr lang="tr-TR" sz="1600" dirty="0"/>
              <a:t>[32] Web sitesi: </a:t>
            </a:r>
            <a:r>
              <a:rPr lang="tr-TR" sz="1600" dirty="0">
                <a:hlinkClick r:id="rId3"/>
              </a:rPr>
              <a:t>https://bit.ly/3D6mitS</a:t>
            </a:r>
            <a:r>
              <a:rPr lang="tr-TR" sz="1600" dirty="0"/>
              <a:t>, Erişim Tarihi: 18.10.2022</a:t>
            </a:r>
          </a:p>
          <a:p>
            <a:pPr marL="342900" indent="-342900" algn="l">
              <a:buFont typeface="Calibri" panose="020F0502020204030204" pitchFamily="34" charset="0"/>
              <a:buChar char="∞"/>
            </a:pPr>
            <a:r>
              <a:rPr lang="tr-TR" sz="1600" dirty="0"/>
              <a:t>[33] Web sitesi: </a:t>
            </a:r>
            <a:r>
              <a:rPr lang="tr-TR" sz="1600" dirty="0">
                <a:hlinkClick r:id="rId4"/>
              </a:rPr>
              <a:t>https://bit.ly/3yQOaQ1</a:t>
            </a:r>
            <a:r>
              <a:rPr lang="tr-TR" sz="1600" dirty="0"/>
              <a:t>,  Erişim Tarihi: 18.10.2022</a:t>
            </a:r>
          </a:p>
          <a:p>
            <a:pPr marL="342900" indent="-342900" algn="l">
              <a:buFont typeface="Calibri" panose="020F0502020204030204" pitchFamily="34" charset="0"/>
              <a:buChar char="∞"/>
            </a:pPr>
            <a:r>
              <a:rPr lang="tr-TR" sz="1600" dirty="0"/>
              <a:t>[34] Web sitesi: </a:t>
            </a:r>
            <a:r>
              <a:rPr lang="tr-TR" sz="1600" dirty="0">
                <a:hlinkClick r:id="rId5"/>
              </a:rPr>
              <a:t>https://bit.ly/3VMlQbw</a:t>
            </a:r>
            <a:r>
              <a:rPr lang="tr-TR" sz="1600" dirty="0"/>
              <a:t>, Erişim Tarihi: 18.10.2022</a:t>
            </a:r>
          </a:p>
          <a:p>
            <a:pPr marL="342900" indent="-342900" algn="l">
              <a:buFont typeface="Calibri" panose="020F0502020204030204" pitchFamily="34" charset="0"/>
              <a:buChar char="∞"/>
            </a:pPr>
            <a:r>
              <a:rPr lang="tr-TR" sz="1600" dirty="0"/>
              <a:t>[35] Web sitesi: </a:t>
            </a:r>
            <a:r>
              <a:rPr lang="tr-TR" sz="1600" dirty="0">
                <a:hlinkClick r:id="rId6"/>
              </a:rPr>
              <a:t>https://bit.ly/3MCKR4F</a:t>
            </a:r>
            <a:r>
              <a:rPr lang="tr-TR" sz="1600" dirty="0"/>
              <a:t>, Erişim Tarihi: 18.10.2022</a:t>
            </a:r>
          </a:p>
          <a:p>
            <a:pPr marL="342900" indent="-342900" algn="l">
              <a:buFont typeface="Calibri" panose="020F0502020204030204" pitchFamily="34" charset="0"/>
              <a:buChar char="∞"/>
            </a:pPr>
            <a:r>
              <a:rPr lang="tr-TR" sz="1600" dirty="0"/>
              <a:t>[36] Web sitesi: </a:t>
            </a:r>
            <a:r>
              <a:rPr lang="tr-TR" sz="1600" dirty="0">
                <a:hlinkClick r:id="rId7"/>
              </a:rPr>
              <a:t>https://bit.ly/3TN6fX7</a:t>
            </a:r>
            <a:r>
              <a:rPr lang="tr-TR" sz="1600" dirty="0"/>
              <a:t>, Erişim Tarihi: 24.10.2022</a:t>
            </a:r>
          </a:p>
          <a:p>
            <a:pPr marL="342900" indent="-342900" algn="l">
              <a:buFont typeface="Calibri" panose="020F0502020204030204" pitchFamily="34" charset="0"/>
              <a:buChar char="∞"/>
            </a:pPr>
            <a:r>
              <a:rPr lang="tr-TR" sz="1600" dirty="0"/>
              <a:t>[37] Web sitesi: </a:t>
            </a:r>
            <a:r>
              <a:rPr lang="tr-TR" sz="1600" dirty="0">
                <a:hlinkClick r:id="rId8"/>
              </a:rPr>
              <a:t>https://en.wikipedia.org/wiki/Perceptron</a:t>
            </a:r>
            <a:r>
              <a:rPr lang="tr-TR" sz="1600" dirty="0"/>
              <a:t>, Erişim Tarihi: 24.10.2022</a:t>
            </a:r>
          </a:p>
          <a:p>
            <a:pPr marL="342900" indent="-342900" algn="l">
              <a:buFont typeface="Calibri" panose="020F0502020204030204" pitchFamily="34" charset="0"/>
              <a:buChar char="∞"/>
            </a:pPr>
            <a:r>
              <a:rPr lang="tr-TR" sz="1600" dirty="0"/>
              <a:t>[38] Web sitesi: </a:t>
            </a:r>
            <a:r>
              <a:rPr lang="tr-TR" sz="1600" dirty="0">
                <a:hlinkClick r:id="rId9"/>
              </a:rPr>
              <a:t>https://www.nvidia.com/en-us/studio/canvas/</a:t>
            </a:r>
            <a:r>
              <a:rPr lang="tr-TR" sz="1600" dirty="0"/>
              <a:t>, Erişim Tarihi: 25.10.2022</a:t>
            </a:r>
          </a:p>
          <a:p>
            <a:pPr marL="342900" indent="-342900" algn="l">
              <a:buFont typeface="Calibri" panose="020F0502020204030204" pitchFamily="34" charset="0"/>
              <a:buChar char="∞"/>
            </a:pPr>
            <a:r>
              <a:rPr lang="tr-TR" sz="1600" dirty="0"/>
              <a:t>[39] </a:t>
            </a:r>
            <a:r>
              <a:rPr lang="tr-TR" sz="1600" dirty="0" err="1"/>
              <a:t>Deep</a:t>
            </a:r>
            <a:r>
              <a:rPr lang="tr-TR" sz="1600" dirty="0"/>
              <a:t> Learning Essentials, W. </a:t>
            </a:r>
            <a:r>
              <a:rPr lang="tr-TR" sz="1600" dirty="0" err="1"/>
              <a:t>Di</a:t>
            </a:r>
            <a:r>
              <a:rPr lang="tr-TR" sz="1600" dirty="0"/>
              <a:t>, A. </a:t>
            </a:r>
            <a:r>
              <a:rPr lang="tr-TR" sz="1600" dirty="0" err="1"/>
              <a:t>Bhardway</a:t>
            </a:r>
            <a:r>
              <a:rPr lang="tr-TR" sz="1600" dirty="0"/>
              <a:t>, J. </a:t>
            </a:r>
            <a:r>
              <a:rPr lang="tr-TR" sz="1600" dirty="0" err="1"/>
              <a:t>Wei</a:t>
            </a:r>
            <a:r>
              <a:rPr lang="tr-TR" sz="1600" dirty="0"/>
              <a:t>, 2018, </a:t>
            </a:r>
            <a:r>
              <a:rPr lang="tr-TR" sz="1600" dirty="0" err="1"/>
              <a:t>Packt</a:t>
            </a:r>
            <a:r>
              <a:rPr lang="tr-TR" sz="1600" dirty="0"/>
              <a:t>.</a:t>
            </a:r>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en-US" altLang="en-US" sz="1600" dirty="0"/>
          </a:p>
          <a:p>
            <a:pPr algn="l"/>
            <a:r>
              <a:rPr lang="tr-TR" sz="1600" dirty="0"/>
              <a:t> </a:t>
            </a:r>
          </a:p>
          <a:p>
            <a:pPr marL="342900" indent="-342900" algn="l">
              <a:buFont typeface="Calibri" panose="020F0502020204030204" pitchFamily="34" charset="0"/>
              <a:buChar char="∞"/>
            </a:pPr>
            <a:endParaRPr lang="tr-TR" sz="1600" dirty="0"/>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24</a:t>
            </a:fld>
            <a:endParaRPr lang="tr-TR"/>
          </a:p>
        </p:txBody>
      </p:sp>
      <p:sp>
        <p:nvSpPr>
          <p:cNvPr id="4" name="Rectangle 1">
            <a:extLst>
              <a:ext uri="{FF2B5EF4-FFF2-40B4-BE49-F238E27FC236}">
                <a16:creationId xmlns:a16="http://schemas.microsoft.com/office/drawing/2014/main" id="{85DBB3B6-C75D-4729-F71C-32F4D318E4AF}"/>
              </a:ext>
            </a:extLst>
          </p:cNvPr>
          <p:cNvSpPr>
            <a:spLocks noChangeArrowheads="1"/>
          </p:cNvSpPr>
          <p:nvPr/>
        </p:nvSpPr>
        <p:spPr bwMode="auto">
          <a:xfrm>
            <a:off x="0" y="-2769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838F9D"/>
                </a:solidFill>
                <a:effectLst/>
                <a:latin typeface="Circular"/>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132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fade">
                                      <p:cBhvr>
                                        <p:cTn id="5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16498" y="655128"/>
            <a:ext cx="4613919" cy="1499616"/>
          </a:xfrm>
        </p:spPr>
        <p:txBody>
          <a:bodyPr anchor="b">
            <a:normAutofit/>
          </a:bodyPr>
          <a:lstStyle/>
          <a:p>
            <a:pPr algn="l"/>
            <a:r>
              <a:rPr lang="tr-TR" sz="4200"/>
              <a:t>Teşekkürler </a:t>
            </a:r>
          </a:p>
        </p:txBody>
      </p:sp>
      <p:sp>
        <p:nvSpPr>
          <p:cNvPr id="31" name="Rectangle 3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A9F95757-F493-402A-BE9C-74CD02EBB0F8}"/>
              </a:ext>
            </a:extLst>
          </p:cNvPr>
          <p:cNvSpPr>
            <a:spLocks noGrp="1"/>
          </p:cNvSpPr>
          <p:nvPr>
            <p:ph type="dt" sz="half" idx="10"/>
          </p:nvPr>
        </p:nvSpPr>
        <p:spPr>
          <a:xfrm rot="-5400000">
            <a:off x="-786384" y="1060704"/>
            <a:ext cx="2185416" cy="365125"/>
          </a:xfrm>
        </p:spPr>
        <p:txBody>
          <a:bodyPr>
            <a:normAutofit/>
          </a:bodyPr>
          <a:lstStyle/>
          <a:p>
            <a:pPr algn="r">
              <a:spcAft>
                <a:spcPts val="600"/>
              </a:spcAft>
            </a:pPr>
            <a:fld id="{62155F9B-E036-4567-8C81-6029024E5A84}" type="datetime1">
              <a:rPr lang="tr-TR">
                <a:solidFill>
                  <a:schemeClr val="bg1"/>
                </a:solidFill>
              </a:rPr>
              <a:pPr algn="r">
                <a:spcAft>
                  <a:spcPts val="600"/>
                </a:spcAft>
              </a:pPr>
              <a:t>16.11.2022</a:t>
            </a:fld>
            <a:endParaRPr lang="tr-TR">
              <a:solidFill>
                <a:schemeClr val="bg1"/>
              </a:solidFill>
            </a:endParaRPr>
          </a:p>
        </p:txBody>
      </p:sp>
      <p:grpSp>
        <p:nvGrpSpPr>
          <p:cNvPr id="33" name="Group 32">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4"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Resim 10">
            <a:extLst>
              <a:ext uri="{FF2B5EF4-FFF2-40B4-BE49-F238E27FC236}">
                <a16:creationId xmlns:a16="http://schemas.microsoft.com/office/drawing/2014/main" id="{1B5DDA28-B37F-18B6-25AA-A9AFA3390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665" y="95044"/>
            <a:ext cx="5511285" cy="3086319"/>
          </a:xfrm>
          <a:prstGeom prst="rect">
            <a:avLst/>
          </a:prstGeom>
        </p:spPr>
      </p:pic>
      <p:sp>
        <p:nvSpPr>
          <p:cNvPr id="55" name="Rectangle 5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D580F27-EA9E-48C9-9FFF-EED175A64309}"/>
              </a:ext>
            </a:extLst>
          </p:cNvPr>
          <p:cNvSpPr>
            <a:spLocks noGrp="1"/>
          </p:cNvSpPr>
          <p:nvPr>
            <p:ph type="sldNum" sz="quarter" idx="12"/>
          </p:nvPr>
        </p:nvSpPr>
        <p:spPr>
          <a:xfrm>
            <a:off x="73152" y="3383280"/>
            <a:ext cx="457200" cy="365125"/>
          </a:xfrm>
        </p:spPr>
        <p:txBody>
          <a:bodyPr>
            <a:normAutofit/>
          </a:bodyPr>
          <a:lstStyle/>
          <a:p>
            <a:pPr algn="ctr">
              <a:spcAft>
                <a:spcPts val="600"/>
              </a:spcAft>
            </a:pPr>
            <a:fld id="{89A11690-4018-4631-8FAF-5D3B9C61C26D}" type="slidenum">
              <a:rPr lang="tr-TR">
                <a:solidFill>
                  <a:srgbClr val="FFFFFF"/>
                </a:solidFill>
              </a:rPr>
              <a:pPr algn="ctr">
                <a:spcAft>
                  <a:spcPts val="600"/>
                </a:spcAft>
              </a:pPr>
              <a:t>25</a:t>
            </a:fld>
            <a:endParaRPr lang="tr-TR">
              <a:solidFill>
                <a:srgbClr val="FFFFFF"/>
              </a:solidFill>
            </a:endParaRPr>
          </a:p>
        </p:txBody>
      </p:sp>
      <p:pic>
        <p:nvPicPr>
          <p:cNvPr id="24" name="Resim 23" descr="metin, açık hava nesnesi, gece göğü içeren bir resim&#10;&#10;Açıklama otomatik olarak oluşturuldu">
            <a:extLst>
              <a:ext uri="{FF2B5EF4-FFF2-40B4-BE49-F238E27FC236}">
                <a16:creationId xmlns:a16="http://schemas.microsoft.com/office/drawing/2014/main" id="{0476CBF1-05A5-4AD2-157D-8A1DD574B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02" y="3315854"/>
            <a:ext cx="5176945" cy="3455611"/>
          </a:xfrm>
          <a:prstGeom prst="rect">
            <a:avLst/>
          </a:prstGeom>
        </p:spPr>
      </p:pic>
      <p:pic>
        <p:nvPicPr>
          <p:cNvPr id="8" name="Resim 7">
            <a:extLst>
              <a:ext uri="{FF2B5EF4-FFF2-40B4-BE49-F238E27FC236}">
                <a16:creationId xmlns:a16="http://schemas.microsoft.com/office/drawing/2014/main" id="{93718CFD-33D1-0A0C-4F68-36BCAEBDA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838" y="3333994"/>
            <a:ext cx="5586942" cy="3419330"/>
          </a:xfrm>
          <a:prstGeom prst="rect">
            <a:avLst/>
          </a:prstGeom>
        </p:spPr>
      </p:pic>
      <p:sp>
        <p:nvSpPr>
          <p:cNvPr id="19" name="Başlık 1">
            <a:extLst>
              <a:ext uri="{FF2B5EF4-FFF2-40B4-BE49-F238E27FC236}">
                <a16:creationId xmlns:a16="http://schemas.microsoft.com/office/drawing/2014/main" id="{8040FE83-E2B0-4707-B8D5-70F96362641D}"/>
              </a:ext>
            </a:extLst>
          </p:cNvPr>
          <p:cNvSpPr txBox="1">
            <a:spLocks/>
          </p:cNvSpPr>
          <p:nvPr/>
        </p:nvSpPr>
        <p:spPr>
          <a:xfrm>
            <a:off x="385692" y="565112"/>
            <a:ext cx="3899297" cy="7112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tr-TR" sz="3200" dirty="0">
              <a:solidFill>
                <a:srgbClr val="FF0000"/>
              </a:solidFill>
            </a:endParaRPr>
          </a:p>
        </p:txBody>
      </p:sp>
    </p:spTree>
    <p:extLst>
      <p:ext uri="{BB962C8B-B14F-4D97-AF65-F5344CB8AC3E}">
        <p14:creationId xmlns:p14="http://schemas.microsoft.com/office/powerpoint/2010/main" val="309039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err="1">
                <a:solidFill>
                  <a:srgbClr val="5C9138"/>
                </a:solidFill>
              </a:rPr>
              <a:t>Perceptron</a:t>
            </a:r>
            <a:r>
              <a:rPr lang="tr-TR" sz="4000" dirty="0">
                <a:solidFill>
                  <a:srgbClr val="5C9138"/>
                </a:solidFill>
              </a:rPr>
              <a:t> - Öğrenme Algoritması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3</a:t>
            </a:fld>
            <a:endParaRPr lang="tr-TR"/>
          </a:p>
        </p:txBody>
      </p:sp>
      <mc:AlternateContent xmlns:mc="http://schemas.openxmlformats.org/markup-compatibility/2006" xmlns:a14="http://schemas.microsoft.com/office/drawing/2010/main">
        <mc:Choice Requires="a14">
          <p:sp>
            <p:nvSpPr>
              <p:cNvPr id="12" name="Alt Başlık 2">
                <a:extLst>
                  <a:ext uri="{FF2B5EF4-FFF2-40B4-BE49-F238E27FC236}">
                    <a16:creationId xmlns:a16="http://schemas.microsoft.com/office/drawing/2014/main" id="{1923475F-A03E-24DB-A4D1-283DB8AC24F6}"/>
                  </a:ext>
                </a:extLst>
              </p:cNvPr>
              <p:cNvSpPr txBox="1">
                <a:spLocks/>
              </p:cNvSpPr>
              <p:nvPr/>
            </p:nvSpPr>
            <p:spPr>
              <a:xfrm>
                <a:off x="0" y="913747"/>
                <a:ext cx="11843657" cy="54426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1.Adım: </a:t>
                </a:r>
                <a14:m>
                  <m:oMath xmlns:m="http://schemas.openxmlformats.org/officeDocument/2006/math">
                    <m:r>
                      <a:rPr lang="tr-TR" b="0" i="1" smtClean="0">
                        <a:latin typeface="Cambria Math" panose="02040503050406030204" pitchFamily="18" charset="0"/>
                      </a:rPr>
                      <m:t>𝐵𝑎</m:t>
                    </m:r>
                    <m:r>
                      <a:rPr lang="tr-TR" b="0" i="1" smtClean="0">
                        <a:latin typeface="Cambria Math" panose="02040503050406030204" pitchFamily="18" charset="0"/>
                      </a:rPr>
                      <m:t>ğ</m:t>
                    </m:r>
                    <m:r>
                      <a:rPr lang="tr-TR" b="0" i="1" smtClean="0">
                        <a:latin typeface="Cambria Math" panose="02040503050406030204" pitchFamily="18" charset="0"/>
                      </a:rPr>
                      <m:t>𝑙𝑎𝑛𝑡𝚤𝑙𝑎𝑟</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ç</m:t>
                    </m:r>
                    <m:r>
                      <a:rPr lang="tr-TR" b="0" i="1" smtClean="0">
                        <a:latin typeface="Cambria Math" panose="02040503050406030204" pitchFamily="18" charset="0"/>
                      </a:rPr>
                      <m:t>𝑖𝑛</m:t>
                    </m:r>
                    <m:r>
                      <a:rPr lang="tr-TR" b="0" i="1" smtClean="0">
                        <a:latin typeface="Cambria Math" panose="02040503050406030204" pitchFamily="18" charset="0"/>
                      </a:rPr>
                      <m:t> </m:t>
                    </m:r>
                    <m:r>
                      <a:rPr lang="tr-TR" b="0" i="1" smtClean="0">
                        <a:latin typeface="Cambria Math" panose="02040503050406030204" pitchFamily="18" charset="0"/>
                      </a:rPr>
                      <m:t>𝑟𝑎𝑠𝑡𝑔𝑒𝑙𝑒</m:t>
                    </m:r>
                    <m:r>
                      <a:rPr lang="tr-TR" b="0" i="1" smtClean="0">
                        <a:latin typeface="Cambria Math" panose="02040503050406030204" pitchFamily="18" charset="0"/>
                      </a:rPr>
                      <m:t> </m:t>
                    </m:r>
                    <m:r>
                      <a:rPr lang="tr-TR" b="0" i="1" smtClean="0">
                        <a:latin typeface="Cambria Math" panose="02040503050406030204" pitchFamily="18" charset="0"/>
                      </a:rPr>
                      <m:t>𝑏𝑎</m:t>
                    </m:r>
                    <m:r>
                      <a:rPr lang="tr-TR" b="0" i="1" smtClean="0">
                        <a:latin typeface="Cambria Math" panose="02040503050406030204" pitchFamily="18" charset="0"/>
                      </a:rPr>
                      <m:t>ş</m:t>
                    </m:r>
                    <m:r>
                      <a:rPr lang="tr-TR" b="0" i="1" smtClean="0">
                        <a:latin typeface="Cambria Math" panose="02040503050406030204" pitchFamily="18" charset="0"/>
                      </a:rPr>
                      <m:t>𝑙𝑎𝑛𝑔𝚤</m:t>
                    </m:r>
                    <m:r>
                      <a:rPr lang="tr-TR" b="0" i="1" smtClean="0">
                        <a:latin typeface="Cambria Math" panose="02040503050406030204" pitchFamily="18" charset="0"/>
                      </a:rPr>
                      <m:t>ç </m:t>
                    </m:r>
                    <m:r>
                      <a:rPr lang="tr-TR" b="0" i="1" smtClean="0">
                        <a:latin typeface="Cambria Math" panose="02040503050406030204" pitchFamily="18" charset="0"/>
                      </a:rPr>
                      <m:t>𝑑𝑒</m:t>
                    </m:r>
                    <m:r>
                      <a:rPr lang="tr-TR" b="0" i="1" smtClean="0">
                        <a:latin typeface="Cambria Math" panose="02040503050406030204" pitchFamily="18" charset="0"/>
                      </a:rPr>
                      <m:t>ğ</m:t>
                    </m:r>
                    <m:r>
                      <a:rPr lang="tr-TR" b="0" i="1" smtClean="0">
                        <a:latin typeface="Cambria Math" panose="02040503050406030204" pitchFamily="18" charset="0"/>
                      </a:rPr>
                      <m:t>𝑒𝑟𝑙𝑒𝑟𝑖</m:t>
                    </m:r>
                    <m:r>
                      <a:rPr lang="tr-TR" b="0" i="1" smtClean="0">
                        <a:latin typeface="Cambria Math" panose="02040503050406030204" pitchFamily="18" charset="0"/>
                      </a:rPr>
                      <m:t> </m:t>
                    </m:r>
                    <m:r>
                      <a:rPr lang="tr-TR" b="0" i="1" smtClean="0">
                        <a:latin typeface="Cambria Math" panose="02040503050406030204" pitchFamily="18" charset="0"/>
                      </a:rPr>
                      <m:t>𝑎𝑡𝑎</m:t>
                    </m:r>
                    <m:r>
                      <a:rPr lang="tr-TR" b="0" i="1" smtClean="0">
                        <a:latin typeface="Cambria Math" panose="02040503050406030204" pitchFamily="18" charset="0"/>
                      </a:rPr>
                      <m:t> </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𝑖</m:t>
                            </m:r>
                          </m:sub>
                        </m:sSub>
                      </m:e>
                    </m:d>
                  </m:oMath>
                </a14:m>
                <a:r>
                  <a:rPr lang="tr-TR" b="0" dirty="0"/>
                  <a:t>.</a:t>
                </a:r>
              </a:p>
              <a:p>
                <a:pPr marL="342900" indent="-342900" algn="l">
                  <a:buFont typeface="Calibri" panose="020F0502020204030204" pitchFamily="34" charset="0"/>
                  <a:buChar char="∞"/>
                </a:pPr>
                <a:endParaRPr lang="tr-TR" b="0" dirty="0"/>
              </a:p>
              <a:p>
                <a:pPr marL="342900" indent="-342900" algn="l">
                  <a:buFont typeface="Calibri" panose="020F0502020204030204" pitchFamily="34" charset="0"/>
                  <a:buChar char="∞"/>
                </a:pPr>
                <a:r>
                  <a:rPr lang="tr-TR" b="1" dirty="0"/>
                  <a:t>2.Adım: </a:t>
                </a:r>
                <a14:m>
                  <m:oMath xmlns:m="http://schemas.openxmlformats.org/officeDocument/2006/math">
                    <m:r>
                      <a:rPr lang="tr-TR" b="0" i="1" smtClean="0">
                        <a:latin typeface="Cambria Math" panose="02040503050406030204" pitchFamily="18" charset="0"/>
                      </a:rPr>
                      <m:t>𝐺𝑖𝑟𝑑𝑖</m:t>
                    </m:r>
                    <m:r>
                      <a:rPr lang="tr-TR" b="0" i="1" smtClean="0">
                        <a:latin typeface="Cambria Math" panose="02040503050406030204" pitchFamily="18" charset="0"/>
                      </a:rPr>
                      <m:t> </m:t>
                    </m:r>
                    <m:r>
                      <a:rPr lang="tr-TR" b="0" i="1" smtClean="0">
                        <a:latin typeface="Cambria Math" panose="02040503050406030204" pitchFamily="18" charset="0"/>
                      </a:rPr>
                      <m:t>𝑘</m:t>
                    </m:r>
                    <m:r>
                      <a:rPr lang="tr-TR" b="0" i="1" smtClean="0">
                        <a:latin typeface="Cambria Math" panose="02040503050406030204" pitchFamily="18" charset="0"/>
                      </a:rPr>
                      <m:t>ü</m:t>
                    </m:r>
                    <m:r>
                      <a:rPr lang="tr-TR" b="0" i="1" smtClean="0">
                        <a:latin typeface="Cambria Math" panose="02040503050406030204" pitchFamily="18" charset="0"/>
                      </a:rPr>
                      <m:t>𝑚𝑒𝑠𝑖𝑛𝑑𝑒𝑛</m:t>
                    </m:r>
                    <m:r>
                      <a:rPr lang="tr-TR" b="0" i="1" smtClean="0">
                        <a:latin typeface="Cambria Math" panose="02040503050406030204" pitchFamily="18" charset="0"/>
                      </a:rPr>
                      <m:t> </m:t>
                    </m:r>
                    <m:r>
                      <a:rPr lang="tr-TR" b="0" i="1" smtClean="0">
                        <a:latin typeface="Cambria Math" panose="02040503050406030204" pitchFamily="18" charset="0"/>
                      </a:rPr>
                      <m:t>𝑏𝑖𝑟</m:t>
                    </m:r>
                    <m:r>
                      <a:rPr lang="tr-TR" b="0" i="1" smtClean="0">
                        <a:latin typeface="Cambria Math" panose="02040503050406030204" pitchFamily="18" charset="0"/>
                      </a:rPr>
                      <m:t> </m:t>
                    </m:r>
                    <m:r>
                      <a:rPr lang="tr-TR" b="0" i="1" smtClean="0">
                        <a:latin typeface="Cambria Math" panose="02040503050406030204" pitchFamily="18" charset="0"/>
                      </a:rPr>
                      <m:t>𝑔𝑖𝑟𝑑𝑖</m:t>
                    </m:r>
                    <m:r>
                      <a:rPr lang="tr-TR" b="0" i="1" smtClean="0">
                        <a:latin typeface="Cambria Math" panose="02040503050406030204" pitchFamily="18" charset="0"/>
                      </a:rPr>
                      <m:t> </m:t>
                    </m:r>
                    <m:r>
                      <a:rPr lang="tr-TR" b="0" i="1" smtClean="0">
                        <a:latin typeface="Cambria Math" panose="02040503050406030204" pitchFamily="18" charset="0"/>
                      </a:rPr>
                      <m:t>𝑣𝑒𝑘𝑡</m:t>
                    </m:r>
                    <m:r>
                      <a:rPr lang="tr-TR" b="0" i="1" smtClean="0">
                        <a:latin typeface="Cambria Math" panose="02040503050406030204" pitchFamily="18" charset="0"/>
                      </a:rPr>
                      <m:t>ö</m:t>
                    </m:r>
                    <m:r>
                      <a:rPr lang="tr-TR" b="0" i="1" smtClean="0">
                        <a:latin typeface="Cambria Math" panose="02040503050406030204" pitchFamily="18" charset="0"/>
                      </a:rPr>
                      <m:t>𝑟</m:t>
                    </m:r>
                    <m:r>
                      <a:rPr lang="tr-TR" b="0" i="1" smtClean="0">
                        <a:latin typeface="Cambria Math" panose="02040503050406030204" pitchFamily="18" charset="0"/>
                      </a:rPr>
                      <m:t>ü </m:t>
                    </m:r>
                    <m:r>
                      <a:rPr lang="tr-TR" b="0" i="1" smtClean="0">
                        <a:latin typeface="Cambria Math" panose="02040503050406030204" pitchFamily="18" charset="0"/>
                      </a:rPr>
                      <m:t>𝑠𝑒</m:t>
                    </m:r>
                    <m:r>
                      <a:rPr lang="tr-TR" b="0" i="1" smtClean="0">
                        <a:latin typeface="Cambria Math" panose="02040503050406030204" pitchFamily="18" charset="0"/>
                      </a:rPr>
                      <m:t>ç </m:t>
                    </m:r>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b="0" i="1" smtClean="0">
                                <a:latin typeface="Cambria Math" panose="02040503050406030204" pitchFamily="18" charset="0"/>
                              </a:rPr>
                              <m:t>𝐺</m:t>
                            </m:r>
                          </m:e>
                          <m:sub>
                            <m:r>
                              <a:rPr lang="tr-TR" i="1">
                                <a:latin typeface="Cambria Math" panose="02040503050406030204" pitchFamily="18" charset="0"/>
                              </a:rPr>
                              <m:t>𝑖</m:t>
                            </m:r>
                          </m:sub>
                        </m:sSub>
                      </m:e>
                    </m:d>
                  </m:oMath>
                </a14:m>
                <a:r>
                  <a:rPr lang="tr-TR" dirty="0"/>
                  <a:t>.</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b="1" dirty="0"/>
                  <a:t>3.Adım: </a:t>
                </a:r>
                <a14:m>
                  <m:oMath xmlns:m="http://schemas.openxmlformats.org/officeDocument/2006/math">
                    <m:r>
                      <a:rPr lang="tr-TR" b="0" i="1" smtClean="0">
                        <a:latin typeface="Cambria Math" panose="02040503050406030204" pitchFamily="18" charset="0"/>
                      </a:rPr>
                      <m:t>𝐴</m:t>
                    </m:r>
                    <m:r>
                      <a:rPr lang="tr-TR" b="0" i="1" smtClean="0">
                        <a:latin typeface="Cambria Math" panose="02040503050406030204" pitchFamily="18" charset="0"/>
                      </a:rPr>
                      <m:t>ğ</m:t>
                    </m:r>
                    <m:r>
                      <a:rPr lang="tr-TR" b="0" i="1" smtClean="0">
                        <a:latin typeface="Cambria Math" panose="02040503050406030204" pitchFamily="18" charset="0"/>
                      </a:rPr>
                      <m:t>𝚤𝑛</m:t>
                    </m:r>
                    <m:r>
                      <a:rPr lang="tr-TR" b="0" i="1" smtClean="0">
                        <a:latin typeface="Cambria Math" panose="02040503050406030204" pitchFamily="18" charset="0"/>
                      </a:rPr>
                      <m:t> ç</m:t>
                    </m:r>
                    <m:r>
                      <a:rPr lang="tr-TR" b="0" i="1" smtClean="0">
                        <a:latin typeface="Cambria Math" panose="02040503050406030204" pitchFamily="18" charset="0"/>
                      </a:rPr>
                      <m:t>𝚤𝑘𝑡𝚤𝑠𝚤𝑛𝚤</m:t>
                    </m:r>
                    <m:r>
                      <a:rPr lang="tr-TR" b="0" i="1" smtClean="0">
                        <a:latin typeface="Cambria Math" panose="02040503050406030204" pitchFamily="18" charset="0"/>
                      </a:rPr>
                      <m:t> </m:t>
                    </m:r>
                    <m:r>
                      <a:rPr lang="tr-TR" b="0" i="1" smtClean="0">
                        <a:latin typeface="Cambria Math" panose="02040503050406030204" pitchFamily="18" charset="0"/>
                      </a:rPr>
                      <m:t>h𝑒𝑠𝑎𝑝𝑙𝑎</m:t>
                    </m:r>
                    <m:r>
                      <a:rPr lang="tr-TR" b="0" i="1" smtClean="0">
                        <a:latin typeface="Cambria Math" panose="02040503050406030204" pitchFamily="18" charset="0"/>
                      </a:rPr>
                      <m:t>:</m:t>
                    </m:r>
                  </m:oMath>
                </a14:m>
                <a:r>
                  <a:rPr lang="tr-TR" dirty="0"/>
                  <a:t> </a:t>
                </a:r>
              </a:p>
              <a:p>
                <a:pPr algn="l"/>
                <a14:m>
                  <m:oMath xmlns:m="http://schemas.openxmlformats.org/officeDocument/2006/math">
                    <m:r>
                      <a:rPr lang="tr-TR" b="0" i="1" smtClean="0">
                        <a:latin typeface="Cambria Math" panose="02040503050406030204" pitchFamily="18" charset="0"/>
                      </a:rPr>
                      <m:t>                                                                   </m:t>
                    </m:r>
                    <m:r>
                      <a:rPr lang="tr-TR" i="1">
                        <a:latin typeface="Cambria Math" panose="02040503050406030204" pitchFamily="18" charset="0"/>
                      </a:rPr>
                      <m:t>𝑁𝐸𝑇</m:t>
                    </m:r>
                    <m:r>
                      <a:rPr lang="tr-TR" i="1" smtClean="0">
                        <a:latin typeface="Cambria Math" panose="02040503050406030204" pitchFamily="18" charset="0"/>
                      </a:rPr>
                      <m:t>=</m:t>
                    </m:r>
                    <m:nary>
                      <m:naryPr>
                        <m:chr m:val="∑"/>
                        <m:supHide m:val="on"/>
                        <m:ctrlPr>
                          <a:rPr lang="tr-TR" i="1">
                            <a:latin typeface="Cambria Math" panose="02040503050406030204" pitchFamily="18" charset="0"/>
                          </a:rPr>
                        </m:ctrlPr>
                      </m:naryPr>
                      <m:sub>
                        <m:r>
                          <m:rPr>
                            <m:brk m:alnAt="7"/>
                          </m:rPr>
                          <a:rPr lang="tr-TR" i="1">
                            <a:latin typeface="Cambria Math" panose="02040503050406030204" pitchFamily="18" charset="0"/>
                          </a:rPr>
                          <m:t>𝑖</m:t>
                        </m:r>
                      </m:sub>
                      <m:sup/>
                      <m:e>
                        <m:sSub>
                          <m:sSubPr>
                            <m:ctrlPr>
                              <a:rPr lang="tr-TR" i="1">
                                <a:latin typeface="Cambria Math" panose="02040503050406030204" pitchFamily="18" charset="0"/>
                              </a:rPr>
                            </m:ctrlPr>
                          </m:sSubPr>
                          <m:e>
                            <m:r>
                              <a:rPr lang="tr-TR" b="0" i="1" smtClean="0">
                                <a:latin typeface="Cambria Math" panose="02040503050406030204" pitchFamily="18" charset="0"/>
                              </a:rPr>
                              <m:t>𝑎</m:t>
                            </m:r>
                          </m:e>
                          <m:sub>
                            <m:r>
                              <a:rPr lang="tr-TR" i="1">
                                <a:latin typeface="Cambria Math" panose="02040503050406030204" pitchFamily="18" charset="0"/>
                              </a:rPr>
                              <m:t>𝑖</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𝐺</m:t>
                            </m:r>
                          </m:e>
                          <m:sub>
                            <m:r>
                              <a:rPr lang="tr-TR" i="1">
                                <a:latin typeface="Cambria Math" panose="02040503050406030204" pitchFamily="18" charset="0"/>
                              </a:rPr>
                              <m:t>𝑖</m:t>
                            </m:r>
                          </m:sub>
                        </m:sSub>
                        <m:r>
                          <a:rPr lang="tr-TR" i="1">
                            <a:latin typeface="Cambria Math" panose="02040503050406030204" pitchFamily="18" charset="0"/>
                          </a:rPr>
                          <m:t>+</m:t>
                        </m:r>
                        <m:r>
                          <a:rPr lang="tr-TR" i="1">
                            <a:latin typeface="Cambria Math" panose="02040503050406030204" pitchFamily="18" charset="0"/>
                          </a:rPr>
                          <m:t>𝑏</m:t>
                        </m:r>
                      </m:e>
                    </m:nary>
                  </m:oMath>
                </a14:m>
                <a:r>
                  <a:rPr lang="tr-TR" dirty="0"/>
                  <a:t> </a:t>
                </a:r>
              </a:p>
              <a:p>
                <a:pPr algn="l"/>
                <a:endParaRPr lang="tr-TR" dirty="0"/>
              </a:p>
              <a:p>
                <a:pPr algn="l"/>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Ç</m:t>
                      </m:r>
                      <m:r>
                        <a:rPr lang="tr-TR" i="1">
                          <a:latin typeface="Cambria Math" panose="02040503050406030204" pitchFamily="18" charset="0"/>
                        </a:rPr>
                        <m:t>𝚤𝑘𝑡𝚤</m:t>
                      </m:r>
                      <m:r>
                        <a:rPr lang="tr-TR" i="1">
                          <a:latin typeface="Cambria Math" panose="02040503050406030204" pitchFamily="18" charset="0"/>
                        </a:rPr>
                        <m:t>=</m:t>
                      </m:r>
                      <m:r>
                        <a:rPr lang="tr-TR" i="1">
                          <a:latin typeface="Cambria Math" panose="02040503050406030204" pitchFamily="18" charset="0"/>
                        </a:rPr>
                        <m:t>𝑓</m:t>
                      </m:r>
                      <m:d>
                        <m:dPr>
                          <m:ctrlPr>
                            <a:rPr lang="tr-TR" i="1">
                              <a:latin typeface="Cambria Math" panose="02040503050406030204" pitchFamily="18" charset="0"/>
                            </a:rPr>
                          </m:ctrlPr>
                        </m:dPr>
                        <m:e>
                          <m:r>
                            <a:rPr lang="tr-TR" i="1">
                              <a:latin typeface="Cambria Math" panose="02040503050406030204" pitchFamily="18" charset="0"/>
                            </a:rPr>
                            <m:t>𝑁𝐸𝑇</m:t>
                          </m:r>
                        </m:e>
                      </m:d>
                    </m:oMath>
                  </m:oMathPara>
                </a14:m>
                <a:endParaRPr lang="tr-TR" dirty="0"/>
              </a:p>
              <a:p>
                <a:pPr algn="l"/>
                <a:endParaRPr lang="tr-TR" dirty="0"/>
              </a:p>
              <a:p>
                <a:pPr algn="l"/>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𝑓</m:t>
                      </m:r>
                      <m:d>
                        <m:dPr>
                          <m:ctrlPr>
                            <a:rPr lang="tr-TR" i="1">
                              <a:latin typeface="Cambria Math" panose="02040503050406030204" pitchFamily="18" charset="0"/>
                            </a:rPr>
                          </m:ctrlPr>
                        </m:dPr>
                        <m:e>
                          <m:r>
                            <a:rPr lang="tr-TR" i="1">
                              <a:latin typeface="Cambria Math" panose="02040503050406030204" pitchFamily="18" charset="0"/>
                            </a:rPr>
                            <m:t>𝑁𝐸𝑇</m:t>
                          </m:r>
                        </m:e>
                      </m:d>
                      <m:r>
                        <a:rPr lang="tr-TR" i="1">
                          <a:latin typeface="Cambria Math" panose="02040503050406030204" pitchFamily="18" charset="0"/>
                        </a:rPr>
                        <m:t>= </m:t>
                      </m:r>
                      <m:d>
                        <m:dPr>
                          <m:begChr m:val="{"/>
                          <m:endChr m:val=""/>
                          <m:ctrlPr>
                            <a:rPr lang="tr-TR" i="1">
                              <a:latin typeface="Cambria Math" panose="02040503050406030204" pitchFamily="18" charset="0"/>
                            </a:rPr>
                          </m:ctrlPr>
                        </m:dPr>
                        <m:e>
                          <m:eqArr>
                            <m:eqArrPr>
                              <m:ctrlPr>
                                <a:rPr lang="tr-TR" i="1">
                                  <a:latin typeface="Cambria Math" panose="02040503050406030204" pitchFamily="18" charset="0"/>
                                </a:rPr>
                              </m:ctrlPr>
                            </m:eqArrPr>
                            <m:e>
                              <m:r>
                                <a:rPr lang="tr-TR" i="1">
                                  <a:latin typeface="Cambria Math" panose="02040503050406030204" pitchFamily="18" charset="0"/>
                                </a:rPr>
                                <m:t>1,  </m:t>
                              </m:r>
                              <m:r>
                                <a:rPr lang="tr-TR" i="1">
                                  <a:latin typeface="Cambria Math" panose="02040503050406030204" pitchFamily="18" charset="0"/>
                                </a:rPr>
                                <m:t>𝑁𝐸𝑇</m:t>
                              </m:r>
                              <m:r>
                                <a:rPr lang="tr-TR" i="1">
                                  <a:latin typeface="Cambria Math" panose="02040503050406030204" pitchFamily="18" charset="0"/>
                                </a:rPr>
                                <m:t>&gt;</m:t>
                              </m:r>
                              <m:r>
                                <a:rPr lang="tr-TR" b="0" i="1" smtClean="0">
                                  <a:latin typeface="Cambria Math" panose="02040503050406030204" pitchFamily="18" charset="0"/>
                                </a:rPr>
                                <m:t>𝜙</m:t>
                              </m:r>
                            </m:e>
                            <m:e>
                              <m:r>
                                <a:rPr lang="tr-TR" i="1">
                                  <a:latin typeface="Cambria Math" panose="02040503050406030204" pitchFamily="18" charset="0"/>
                                </a:rPr>
                                <m:t>&amp;0,  </m:t>
                              </m:r>
                              <m:r>
                                <a:rPr lang="tr-TR" i="1">
                                  <a:latin typeface="Cambria Math" panose="02040503050406030204" pitchFamily="18" charset="0"/>
                                </a:rPr>
                                <m:t>𝑁𝐸𝑇</m:t>
                              </m:r>
                              <m:r>
                                <a:rPr lang="tr-TR" i="1">
                                  <a:latin typeface="Cambria Math" panose="02040503050406030204" pitchFamily="18" charset="0"/>
                                </a:rPr>
                                <m:t>≤</m:t>
                              </m:r>
                              <m:r>
                                <a:rPr lang="tr-TR" b="0" i="1" smtClean="0">
                                  <a:latin typeface="Cambria Math" panose="02040503050406030204" pitchFamily="18" charset="0"/>
                                </a:rPr>
                                <m:t>𝜙</m:t>
                              </m:r>
                            </m:e>
                          </m:eqArr>
                        </m:e>
                      </m:d>
                      <m:r>
                        <a:rPr lang="tr-TR" b="0" i="1" smtClean="0">
                          <a:latin typeface="Cambria Math" panose="02040503050406030204" pitchFamily="18" charset="0"/>
                        </a:rPr>
                        <m:t> </m:t>
                      </m:r>
                    </m:oMath>
                  </m:oMathPara>
                </a14:m>
                <a:endParaRPr lang="tr-TR" b="0" dirty="0"/>
              </a:p>
              <a:p>
                <a:pPr algn="l"/>
                <a:endParaRPr lang="tr-TR" b="1" dirty="0"/>
              </a:p>
              <a:p>
                <a:pPr marL="342900" indent="-342900" algn="l">
                  <a:buFont typeface="Calibri" panose="020F0502020204030204" pitchFamily="34" charset="0"/>
                  <a:buChar char="∞"/>
                </a:pPr>
                <a:endParaRPr lang="tr-TR" dirty="0"/>
              </a:p>
            </p:txBody>
          </p:sp>
        </mc:Choice>
        <mc:Fallback xmlns="">
          <p:sp>
            <p:nvSpPr>
              <p:cNvPr id="12" name="Alt Başlık 2">
                <a:extLst>
                  <a:ext uri="{FF2B5EF4-FFF2-40B4-BE49-F238E27FC236}">
                    <a16:creationId xmlns:a16="http://schemas.microsoft.com/office/drawing/2014/main" id="{1923475F-A03E-24DB-A4D1-283DB8AC24F6}"/>
                  </a:ext>
                </a:extLst>
              </p:cNvPr>
              <p:cNvSpPr txBox="1">
                <a:spLocks noRot="1" noChangeAspect="1" noMove="1" noResize="1" noEditPoints="1" noAdjustHandles="1" noChangeArrowheads="1" noChangeShapeType="1" noTextEdit="1"/>
              </p:cNvSpPr>
              <p:nvPr/>
            </p:nvSpPr>
            <p:spPr>
              <a:xfrm>
                <a:off x="0" y="913747"/>
                <a:ext cx="11843657" cy="5442603"/>
              </a:xfrm>
              <a:prstGeom prst="rect">
                <a:avLst/>
              </a:prstGeom>
              <a:blipFill>
                <a:blip r:embed="rId2"/>
                <a:stretch>
                  <a:fillRect l="-823" t="-1680"/>
                </a:stretch>
              </a:blipFill>
            </p:spPr>
            <p:txBody>
              <a:bodyPr/>
              <a:lstStyle/>
              <a:p>
                <a:r>
                  <a:rPr lang="tr-TR">
                    <a:noFill/>
                  </a:rPr>
                  <a:t> </a:t>
                </a:r>
              </a:p>
            </p:txBody>
          </p:sp>
        </mc:Fallback>
      </mc:AlternateContent>
    </p:spTree>
    <p:extLst>
      <p:ext uri="{BB962C8B-B14F-4D97-AF65-F5344CB8AC3E}">
        <p14:creationId xmlns:p14="http://schemas.microsoft.com/office/powerpoint/2010/main" val="342887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fade">
                                      <p:cBhvr>
                                        <p:cTn id="27" dur="500"/>
                                        <p:tgtEl>
                                          <p:spTgt spid="1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9" end="9"/>
                                            </p:txEl>
                                          </p:spTgt>
                                        </p:tgtEl>
                                        <p:attrNameLst>
                                          <p:attrName>style.visibility</p:attrName>
                                        </p:attrNameLst>
                                      </p:cBhvr>
                                      <p:to>
                                        <p:strVal val="visible"/>
                                      </p:to>
                                    </p:set>
                                    <p:animEffect transition="in" filter="fade">
                                      <p:cBhvr>
                                        <p:cTn id="32"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err="1">
                <a:solidFill>
                  <a:srgbClr val="5C9138"/>
                </a:solidFill>
              </a:rPr>
              <a:t>Perceptron</a:t>
            </a:r>
            <a:r>
              <a:rPr lang="tr-TR" sz="4000" dirty="0">
                <a:solidFill>
                  <a:srgbClr val="5C9138"/>
                </a:solidFill>
              </a:rPr>
              <a:t> - Öğrenme Algoritması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4</a:t>
            </a:fld>
            <a:endParaRPr lang="tr-TR"/>
          </a:p>
        </p:txBody>
      </p:sp>
      <mc:AlternateContent xmlns:mc="http://schemas.openxmlformats.org/markup-compatibility/2006" xmlns:a14="http://schemas.microsoft.com/office/drawing/2010/main">
        <mc:Choice Requires="a14">
          <p:sp>
            <p:nvSpPr>
              <p:cNvPr id="12" name="Alt Başlık 2">
                <a:extLst>
                  <a:ext uri="{FF2B5EF4-FFF2-40B4-BE49-F238E27FC236}">
                    <a16:creationId xmlns:a16="http://schemas.microsoft.com/office/drawing/2014/main" id="{1923475F-A03E-24DB-A4D1-283DB8AC24F6}"/>
                  </a:ext>
                </a:extLst>
              </p:cNvPr>
              <p:cNvSpPr txBox="1">
                <a:spLocks/>
              </p:cNvSpPr>
              <p:nvPr/>
            </p:nvSpPr>
            <p:spPr>
              <a:xfrm>
                <a:off x="0" y="1160490"/>
                <a:ext cx="12192000" cy="50371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4.Adım: </a:t>
                </a:r>
                <a14:m>
                  <m:oMath xmlns:m="http://schemas.openxmlformats.org/officeDocument/2006/math">
                    <m:r>
                      <m:rPr>
                        <m:sty m:val="p"/>
                      </m:rPr>
                      <a:rPr lang="tr-TR" b="0" i="0" smtClean="0">
                        <a:latin typeface="Cambria Math" panose="02040503050406030204" pitchFamily="18" charset="0"/>
                      </a:rPr>
                      <m:t>A</m:t>
                    </m:r>
                    <m:r>
                      <a:rPr lang="tr-TR" b="0" i="0" smtClean="0">
                        <a:latin typeface="Cambria Math" panose="02040503050406030204" pitchFamily="18" charset="0"/>
                      </a:rPr>
                      <m:t>ğ</m:t>
                    </m:r>
                    <m:r>
                      <a:rPr lang="tr-TR" b="0" i="0" smtClean="0">
                        <a:latin typeface="Cambria Math" panose="02040503050406030204" pitchFamily="18" charset="0"/>
                      </a:rPr>
                      <m:t>𝚤</m:t>
                    </m:r>
                    <m:r>
                      <m:rPr>
                        <m:sty m:val="p"/>
                      </m:rPr>
                      <a:rPr lang="tr-TR" b="0" i="0" smtClean="0">
                        <a:latin typeface="Cambria Math" panose="02040503050406030204" pitchFamily="18" charset="0"/>
                      </a:rPr>
                      <m:t>rl</m:t>
                    </m:r>
                    <m:r>
                      <a:rPr lang="tr-TR" b="0" i="0" smtClean="0">
                        <a:latin typeface="Cambria Math" panose="02040503050406030204" pitchFamily="18" charset="0"/>
                      </a:rPr>
                      <m:t>𝚤</m:t>
                    </m:r>
                    <m:r>
                      <m:rPr>
                        <m:sty m:val="p"/>
                      </m:rPr>
                      <a:rPr lang="tr-TR" b="0" i="0" smtClean="0">
                        <a:latin typeface="Cambria Math" panose="02040503050406030204" pitchFamily="18" charset="0"/>
                      </a:rPr>
                      <m:t>klar</m:t>
                    </m:r>
                    <m:r>
                      <a:rPr lang="tr-TR" b="0" i="0" smtClean="0">
                        <a:latin typeface="Cambria Math" panose="02040503050406030204" pitchFamily="18" charset="0"/>
                      </a:rPr>
                      <m:t>𝚤</m:t>
                    </m:r>
                    <m:r>
                      <a:rPr lang="tr-TR" b="0" i="0" smtClean="0">
                        <a:latin typeface="Cambria Math" panose="02040503050406030204" pitchFamily="18" charset="0"/>
                      </a:rPr>
                      <m:t> </m:t>
                    </m:r>
                    <m:r>
                      <m:rPr>
                        <m:sty m:val="p"/>
                      </m:rPr>
                      <a:rPr lang="tr-TR" b="0" i="0" smtClean="0">
                        <a:latin typeface="Cambria Math" panose="02040503050406030204" pitchFamily="18" charset="0"/>
                      </a:rPr>
                      <m:t>a</m:t>
                    </m:r>
                    <m:r>
                      <a:rPr lang="tr-TR" b="0" i="0" smtClean="0">
                        <a:latin typeface="Cambria Math" panose="02040503050406030204" pitchFamily="18" charset="0"/>
                      </a:rPr>
                      <m:t>ş</m:t>
                    </m:r>
                    <m:r>
                      <m:rPr>
                        <m:sty m:val="p"/>
                      </m:rPr>
                      <a:rPr lang="tr-TR" b="0" i="0" smtClean="0">
                        <a:latin typeface="Cambria Math" panose="02040503050406030204" pitchFamily="18" charset="0"/>
                      </a:rPr>
                      <m:t>a</m:t>
                    </m:r>
                    <m:r>
                      <a:rPr lang="tr-TR" b="0" i="0" smtClean="0">
                        <a:latin typeface="Cambria Math" panose="02040503050406030204" pitchFamily="18" charset="0"/>
                      </a:rPr>
                      <m:t>ğ</m:t>
                    </m:r>
                    <m:r>
                      <a:rPr lang="tr-TR" b="0" i="0" smtClean="0">
                        <a:latin typeface="Cambria Math" panose="02040503050406030204" pitchFamily="18" charset="0"/>
                      </a:rPr>
                      <m:t>𝚤</m:t>
                    </m:r>
                    <m:r>
                      <m:rPr>
                        <m:sty m:val="p"/>
                      </m:rPr>
                      <a:rPr lang="tr-TR" b="0" i="0" smtClean="0">
                        <a:latin typeface="Cambria Math" panose="02040503050406030204" pitchFamily="18" charset="0"/>
                      </a:rPr>
                      <m:t>daki</m:t>
                    </m:r>
                    <m:r>
                      <a:rPr lang="tr-TR" b="0" i="0" smtClean="0">
                        <a:latin typeface="Cambria Math" panose="02040503050406030204" pitchFamily="18" charset="0"/>
                      </a:rPr>
                      <m:t> </m:t>
                    </m:r>
                    <m:r>
                      <m:rPr>
                        <m:sty m:val="p"/>
                      </m:rPr>
                      <a:rPr lang="tr-TR" b="0" i="0" smtClean="0">
                        <a:latin typeface="Cambria Math" panose="02040503050406030204" pitchFamily="18" charset="0"/>
                      </a:rPr>
                      <m:t>e</m:t>
                    </m:r>
                    <m:r>
                      <a:rPr lang="tr-TR" b="0" i="0" smtClean="0">
                        <a:latin typeface="Cambria Math" panose="02040503050406030204" pitchFamily="18" charset="0"/>
                      </a:rPr>
                      <m:t>ş</m:t>
                    </m:r>
                    <m:r>
                      <m:rPr>
                        <m:sty m:val="p"/>
                      </m:rPr>
                      <a:rPr lang="tr-TR" b="0" i="0" smtClean="0">
                        <a:latin typeface="Cambria Math" panose="02040503050406030204" pitchFamily="18" charset="0"/>
                      </a:rPr>
                      <m:t>itliklere</m:t>
                    </m:r>
                    <m:r>
                      <a:rPr lang="tr-TR" b="0" i="0" smtClean="0">
                        <a:latin typeface="Cambria Math" panose="02040503050406030204" pitchFamily="18" charset="0"/>
                      </a:rPr>
                      <m:t> </m:t>
                    </m:r>
                    <m:r>
                      <m:rPr>
                        <m:sty m:val="p"/>
                      </m:rPr>
                      <a:rPr lang="tr-TR" b="0" i="0" smtClean="0">
                        <a:latin typeface="Cambria Math" panose="02040503050406030204" pitchFamily="18" charset="0"/>
                      </a:rPr>
                      <m:t>g</m:t>
                    </m:r>
                    <m:r>
                      <a:rPr lang="tr-TR" b="0" i="0" smtClean="0">
                        <a:latin typeface="Cambria Math" panose="02040503050406030204" pitchFamily="18" charset="0"/>
                      </a:rPr>
                      <m:t>ö</m:t>
                    </m:r>
                    <m:r>
                      <m:rPr>
                        <m:sty m:val="p"/>
                      </m:rPr>
                      <a:rPr lang="tr-TR" b="0" i="0" smtClean="0">
                        <a:latin typeface="Cambria Math" panose="02040503050406030204" pitchFamily="18" charset="0"/>
                      </a:rPr>
                      <m:t>re</m:t>
                    </m:r>
                    <m:r>
                      <a:rPr lang="tr-TR" b="0" i="0" smtClean="0">
                        <a:latin typeface="Cambria Math" panose="02040503050406030204" pitchFamily="18" charset="0"/>
                      </a:rPr>
                      <m:t> </m:t>
                    </m:r>
                    <m:r>
                      <m:rPr>
                        <m:sty m:val="p"/>
                      </m:rPr>
                      <a:rPr lang="tr-TR" b="0" i="0" smtClean="0">
                        <a:latin typeface="Cambria Math" panose="02040503050406030204" pitchFamily="18" charset="0"/>
                      </a:rPr>
                      <m:t>g</m:t>
                    </m:r>
                    <m:r>
                      <a:rPr lang="tr-TR" b="0" i="0" smtClean="0">
                        <a:latin typeface="Cambria Math" panose="02040503050406030204" pitchFamily="18" charset="0"/>
                      </a:rPr>
                      <m:t>ü</m:t>
                    </m:r>
                    <m:r>
                      <m:rPr>
                        <m:sty m:val="p"/>
                      </m:rPr>
                      <a:rPr lang="tr-TR" b="0" i="0" smtClean="0">
                        <a:latin typeface="Cambria Math" panose="02040503050406030204" pitchFamily="18" charset="0"/>
                      </a:rPr>
                      <m:t>ncelle</m:t>
                    </m:r>
                    <m:r>
                      <a:rPr lang="tr-TR" b="0" i="0" smtClean="0">
                        <a:latin typeface="Cambria Math" panose="02040503050406030204" pitchFamily="18" charset="0"/>
                      </a:rPr>
                      <m:t>:</m:t>
                    </m:r>
                  </m:oMath>
                </a14:m>
                <a:endParaRPr lang="tr-TR" b="0" dirty="0"/>
              </a:p>
              <a:p>
                <a:pPr algn="l"/>
                <a:endParaRPr lang="tr-TR" b="0" i="0" dirty="0">
                  <a:latin typeface="Cambria Math" panose="02040503050406030204" pitchFamily="18" charset="0"/>
                </a:endParaRPr>
              </a:p>
              <a:p>
                <a:pPr marL="342900" indent="-342900" algn="l">
                  <a:buFont typeface="Calibri" panose="020F0502020204030204" pitchFamily="34" charset="0"/>
                  <a:buChar char="∞"/>
                </a:pPr>
                <a14:m>
                  <m:oMath xmlns:m="http://schemas.openxmlformats.org/officeDocument/2006/math">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r>
                              <a:rPr lang="tr-TR" b="0" i="1" smtClean="0">
                                <a:latin typeface="Cambria Math" panose="02040503050406030204" pitchFamily="18" charset="0"/>
                              </a:rPr>
                              <m:t>𝑎</m:t>
                            </m:r>
                            <m:r>
                              <a:rPr lang="tr-TR" b="0" i="1" smtClean="0">
                                <a:latin typeface="Cambria Math" panose="02040503050406030204" pitchFamily="18" charset="0"/>
                              </a:rPr>
                              <m:t>ğ</m:t>
                            </m:r>
                            <m:r>
                              <a:rPr lang="tr-TR" b="0" i="1" smtClean="0">
                                <a:latin typeface="Cambria Math" panose="02040503050406030204" pitchFamily="18" charset="0"/>
                              </a:rPr>
                              <m:t>𝚤𝑟𝑙𝚤𝑘𝑙𝑎𝑟</m:t>
                            </m:r>
                            <m:r>
                              <a:rPr lang="tr-TR" b="0" i="1" smtClean="0">
                                <a:latin typeface="Cambria Math" panose="02040503050406030204" pitchFamily="18" charset="0"/>
                              </a:rPr>
                              <m:t> </m:t>
                            </m:r>
                            <m:r>
                              <a:rPr lang="tr-TR" b="0" i="1" smtClean="0">
                                <a:latin typeface="Cambria Math" panose="02040503050406030204" pitchFamily="18" charset="0"/>
                              </a:rPr>
                              <m:t>𝑑𝑒</m:t>
                            </m:r>
                            <m:r>
                              <a:rPr lang="tr-TR" b="0" i="1" smtClean="0">
                                <a:latin typeface="Cambria Math" panose="02040503050406030204" pitchFamily="18" charset="0"/>
                              </a:rPr>
                              <m:t>ğ</m:t>
                            </m:r>
                            <m:r>
                              <a:rPr lang="tr-TR" b="0" i="1" smtClean="0">
                                <a:latin typeface="Cambria Math" panose="02040503050406030204" pitchFamily="18" charset="0"/>
                              </a:rPr>
                              <m:t>𝑖</m:t>
                            </m:r>
                            <m:r>
                              <a:rPr lang="tr-TR" b="0" i="1" smtClean="0">
                                <a:latin typeface="Cambria Math" panose="02040503050406030204" pitchFamily="18" charset="0"/>
                              </a:rPr>
                              <m:t>ş</m:t>
                            </m:r>
                            <m:r>
                              <a:rPr lang="tr-TR" b="0" i="1" smtClean="0">
                                <a:latin typeface="Cambria Math" panose="02040503050406030204" pitchFamily="18" charset="0"/>
                              </a:rPr>
                              <m:t>𝑡𝑖𝑟𝑖𝑙𝑚𝑒𝑧</m:t>
                            </m:r>
                            <m:r>
                              <a:rPr lang="tr-TR" b="0" i="1" smtClean="0">
                                <a:latin typeface="Cambria Math" panose="02040503050406030204" pitchFamily="18" charset="0"/>
                              </a:rPr>
                              <m:t>,    Ç=</m:t>
                            </m:r>
                            <m:r>
                              <a:rPr lang="tr-TR" b="0" i="1" smtClean="0">
                                <a:latin typeface="Cambria Math" panose="02040503050406030204" pitchFamily="18" charset="0"/>
                              </a:rPr>
                              <m:t>𝐵</m:t>
                            </m:r>
                          </m:e>
                          <m:e>
                            <m:r>
                              <a:rPr lang="tr-TR" b="0" i="1" smtClean="0">
                                <a:latin typeface="Cambria Math" panose="02040503050406030204" pitchFamily="18" charset="0"/>
                              </a:rPr>
                              <m:t> </m:t>
                            </m:r>
                          </m:e>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𝑦𝑒𝑛𝑖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𝑒𝑠𝑘𝑖</m:t>
                                </m:r>
                              </m:sub>
                            </m:sSub>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𝑖</m:t>
                                </m:r>
                              </m:sub>
                            </m:sSub>
                            <m:r>
                              <a:rPr lang="tr-TR" b="0" i="1" smtClean="0">
                                <a:latin typeface="Cambria Math" panose="02040503050406030204" pitchFamily="18" charset="0"/>
                              </a:rPr>
                              <m:t>,  Ç&lt;</m:t>
                            </m:r>
                            <m:r>
                              <a:rPr lang="tr-TR" b="0" i="1" smtClean="0">
                                <a:latin typeface="Cambria Math" panose="02040503050406030204" pitchFamily="18" charset="0"/>
                              </a:rPr>
                              <m:t>𝐵</m:t>
                            </m:r>
                          </m:e>
                          <m:e>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𝑦𝑒𝑛𝑖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𝑒𝑠𝑘𝑖</m:t>
                                </m:r>
                              </m:sub>
                            </m:sSub>
                            <m:r>
                              <a:rPr lang="tr-TR" b="0" i="1" smtClean="0">
                                <a:latin typeface="Cambria Math" panose="02040503050406030204" pitchFamily="18" charset="0"/>
                              </a:rPr>
                              <m:t>+</m:t>
                            </m:r>
                            <m:r>
                              <a:rPr lang="tr-TR" b="0" i="1" smtClean="0">
                                <a:latin typeface="Cambria Math" panose="02040503050406030204" pitchFamily="18" charset="0"/>
                              </a:rPr>
                              <m:t>𝜆</m:t>
                            </m:r>
                          </m:e>
                          <m:e>
                            <m:r>
                              <a:rPr lang="tr-TR" b="0" i="1" smtClean="0">
                                <a:latin typeface="Cambria Math" panose="02040503050406030204" pitchFamily="18" charset="0"/>
                              </a:rPr>
                              <m:t> </m:t>
                            </m:r>
                          </m:e>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𝑦𝑒𝑛𝑖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𝑒𝑠𝑘𝑖</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𝜆</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𝐺</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rPr>
                              <m:t>,   Ç&gt;</m:t>
                            </m:r>
                            <m:r>
                              <a:rPr lang="tr-TR" b="0" i="1" smtClean="0">
                                <a:latin typeface="Cambria Math" panose="02040503050406030204" pitchFamily="18" charset="0"/>
                              </a:rPr>
                              <m:t>𝐵</m:t>
                            </m:r>
                          </m:e>
                          <m:e>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𝑦𝑒𝑛𝑖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𝑒𝑠𝑘𝑖</m:t>
                                </m:r>
                              </m:sub>
                            </m:sSub>
                            <m:r>
                              <a:rPr lang="tr-TR" b="0" i="1" smtClean="0">
                                <a:latin typeface="Cambria Math" panose="02040503050406030204" pitchFamily="18" charset="0"/>
                              </a:rPr>
                              <m:t>−</m:t>
                            </m:r>
                            <m:r>
                              <m:rPr>
                                <m:lit/>
                              </m:rPr>
                              <a:rPr lang="tr-TR" b="0" i="1" smtClean="0">
                                <a:latin typeface="Cambria Math" panose="02040503050406030204" pitchFamily="18" charset="0"/>
                              </a:rPr>
                              <m:t> </m:t>
                            </m:r>
                            <m:r>
                              <a:rPr lang="tr-TR" b="0" i="1" smtClean="0">
                                <a:latin typeface="Cambria Math" panose="02040503050406030204" pitchFamily="18" charset="0"/>
                              </a:rPr>
                              <m:t>𝜆</m:t>
                            </m:r>
                          </m:e>
                        </m:eqArr>
                      </m:e>
                    </m:d>
                  </m:oMath>
                </a14:m>
                <a:endParaRPr lang="tr-TR" b="0" dirty="0"/>
              </a:p>
              <a:p>
                <a:pPr marL="342900" indent="-342900" algn="l">
                  <a:buFont typeface="Calibri" panose="020F0502020204030204" pitchFamily="34" charset="0"/>
                  <a:buChar char="∞"/>
                </a:pPr>
                <a:endParaRPr lang="tr-TR" b="1" dirty="0"/>
              </a:p>
              <a:p>
                <a:pPr marL="342900" indent="-342900" algn="l">
                  <a:buFont typeface="Calibri" panose="020F0502020204030204" pitchFamily="34" charset="0"/>
                  <a:buChar char="∞"/>
                </a:pPr>
                <a:r>
                  <a:rPr lang="tr-TR" b="1" dirty="0"/>
                  <a:t>5.Adım: </a:t>
                </a:r>
                <a14:m>
                  <m:oMath xmlns:m="http://schemas.openxmlformats.org/officeDocument/2006/math">
                    <m:r>
                      <m:rPr>
                        <m:sty m:val="p"/>
                      </m:rPr>
                      <a:rPr lang="tr-TR" b="0" i="0" smtClean="0">
                        <a:latin typeface="Cambria Math" panose="02040503050406030204" pitchFamily="18" charset="0"/>
                      </a:rPr>
                      <m:t>B</m:t>
                    </m:r>
                    <m:r>
                      <a:rPr lang="tr-TR" b="0" i="0" smtClean="0">
                        <a:latin typeface="Cambria Math" panose="02040503050406030204" pitchFamily="18" charset="0"/>
                      </a:rPr>
                      <m:t>ü</m:t>
                    </m:r>
                    <m:r>
                      <m:rPr>
                        <m:sty m:val="p"/>
                      </m:rPr>
                      <a:rPr lang="tr-TR" b="0" i="0" smtClean="0">
                        <a:latin typeface="Cambria Math" panose="02040503050406030204" pitchFamily="18" charset="0"/>
                      </a:rPr>
                      <m:t>t</m:t>
                    </m:r>
                    <m:r>
                      <a:rPr lang="tr-TR" b="0" i="0" smtClean="0">
                        <a:latin typeface="Cambria Math" panose="02040503050406030204" pitchFamily="18" charset="0"/>
                      </a:rPr>
                      <m:t>ü</m:t>
                    </m:r>
                    <m:r>
                      <m:rPr>
                        <m:sty m:val="p"/>
                      </m:rPr>
                      <a:rPr lang="tr-TR" b="0" i="0" smtClean="0">
                        <a:latin typeface="Cambria Math" panose="02040503050406030204" pitchFamily="18" charset="0"/>
                      </a:rPr>
                      <m:t>n</m:t>
                    </m:r>
                    <m:r>
                      <a:rPr lang="tr-TR" b="0" i="0" smtClean="0">
                        <a:latin typeface="Cambria Math" panose="02040503050406030204" pitchFamily="18" charset="0"/>
                      </a:rPr>
                      <m:t> </m:t>
                    </m:r>
                    <m:r>
                      <m:rPr>
                        <m:sty m:val="p"/>
                      </m:rPr>
                      <a:rPr lang="tr-TR" b="0" i="0" smtClean="0">
                        <a:latin typeface="Cambria Math" panose="02040503050406030204" pitchFamily="18" charset="0"/>
                      </a:rPr>
                      <m:t>girdiler</m:t>
                    </m:r>
                    <m:r>
                      <a:rPr lang="tr-TR" b="0" i="0" smtClean="0">
                        <a:latin typeface="Cambria Math" panose="02040503050406030204" pitchFamily="18" charset="0"/>
                      </a:rPr>
                      <m:t> </m:t>
                    </m:r>
                    <m:r>
                      <m:rPr>
                        <m:sty m:val="p"/>
                      </m:rPr>
                      <a:rPr lang="tr-TR" b="0" i="0" smtClean="0">
                        <a:latin typeface="Cambria Math" panose="02040503050406030204" pitchFamily="18" charset="0"/>
                      </a:rPr>
                      <m:t>do</m:t>
                    </m:r>
                    <m:r>
                      <a:rPr lang="tr-TR" b="0" i="0" smtClean="0">
                        <a:latin typeface="Cambria Math" panose="02040503050406030204" pitchFamily="18" charset="0"/>
                      </a:rPr>
                      <m:t>ğ</m:t>
                    </m:r>
                    <m:r>
                      <m:rPr>
                        <m:sty m:val="p"/>
                      </m:rPr>
                      <a:rPr lang="tr-TR" b="0" i="0" smtClean="0">
                        <a:latin typeface="Cambria Math" panose="02040503050406030204" pitchFamily="18" charset="0"/>
                      </a:rPr>
                      <m:t>ru</m:t>
                    </m:r>
                    <m:r>
                      <a:rPr lang="tr-TR" b="0" i="0" smtClean="0">
                        <a:latin typeface="Cambria Math" panose="02040503050406030204" pitchFamily="18" charset="0"/>
                      </a:rPr>
                      <m:t> </m:t>
                    </m:r>
                    <m:r>
                      <m:rPr>
                        <m:sty m:val="p"/>
                      </m:rPr>
                      <a:rPr lang="tr-TR" b="0" i="0" smtClean="0">
                        <a:latin typeface="Cambria Math" panose="02040503050406030204" pitchFamily="18" charset="0"/>
                      </a:rPr>
                      <m:t>s</m:t>
                    </m:r>
                    <m:r>
                      <a:rPr lang="tr-TR" b="0" i="0" smtClean="0">
                        <a:latin typeface="Cambria Math" panose="02040503050406030204" pitchFamily="18" charset="0"/>
                      </a:rPr>
                      <m:t>𝚤</m:t>
                    </m:r>
                    <m:r>
                      <m:rPr>
                        <m:sty m:val="p"/>
                      </m:rPr>
                      <a:rPr lang="tr-TR" b="0" i="0" smtClean="0">
                        <a:latin typeface="Cambria Math" panose="02040503050406030204" pitchFamily="18" charset="0"/>
                      </a:rPr>
                      <m:t>n</m:t>
                    </m:r>
                    <m:r>
                      <a:rPr lang="tr-TR" b="0" i="0" smtClean="0">
                        <a:latin typeface="Cambria Math" panose="02040503050406030204" pitchFamily="18" charset="0"/>
                      </a:rPr>
                      <m:t>𝚤</m:t>
                    </m:r>
                    <m:r>
                      <m:rPr>
                        <m:sty m:val="p"/>
                      </m:rPr>
                      <a:rPr lang="tr-TR" b="0" i="0" smtClean="0">
                        <a:latin typeface="Cambria Math" panose="02040503050406030204" pitchFamily="18" charset="0"/>
                      </a:rPr>
                      <m:t>fland</m:t>
                    </m:r>
                    <m:r>
                      <a:rPr lang="tr-TR" b="0" i="0" smtClean="0">
                        <a:latin typeface="Cambria Math" panose="02040503050406030204" pitchFamily="18" charset="0"/>
                      </a:rPr>
                      <m:t>𝚤</m:t>
                    </m:r>
                    <m:r>
                      <m:rPr>
                        <m:sty m:val="p"/>
                      </m:rPr>
                      <a:rPr lang="tr-TR" b="0" i="0" smtClean="0">
                        <a:latin typeface="Cambria Math" panose="02040503050406030204" pitchFamily="18" charset="0"/>
                      </a:rPr>
                      <m:t>rma</m:t>
                    </m:r>
                    <m:r>
                      <a:rPr lang="tr-TR" b="0" i="0" smtClean="0">
                        <a:latin typeface="Cambria Math" panose="02040503050406030204" pitchFamily="18" charset="0"/>
                      </a:rPr>
                      <m:t> </m:t>
                    </m:r>
                    <m:r>
                      <m:rPr>
                        <m:sty m:val="p"/>
                      </m:rPr>
                      <a:rPr lang="tr-TR" b="0" i="0" smtClean="0">
                        <a:latin typeface="Cambria Math" panose="02040503050406030204" pitchFamily="18" charset="0"/>
                      </a:rPr>
                      <m:t>yap</m:t>
                    </m:r>
                    <m:r>
                      <a:rPr lang="tr-TR" b="0" i="0" smtClean="0">
                        <a:latin typeface="Cambria Math" panose="02040503050406030204" pitchFamily="18" charset="0"/>
                      </a:rPr>
                      <m:t>𝚤</m:t>
                    </m:r>
                    <m:r>
                      <m:rPr>
                        <m:sty m:val="p"/>
                      </m:rPr>
                      <a:rPr lang="tr-TR" b="0" i="0" smtClean="0">
                        <a:latin typeface="Cambria Math" panose="02040503050406030204" pitchFamily="18" charset="0"/>
                      </a:rPr>
                      <m:t>l</m:t>
                    </m:r>
                    <m:r>
                      <a:rPr lang="tr-TR" b="0" i="0" smtClean="0">
                        <a:latin typeface="Cambria Math" panose="02040503050406030204" pitchFamily="18" charset="0"/>
                      </a:rPr>
                      <m:t>𝚤</m:t>
                    </m:r>
                    <m:r>
                      <m:rPr>
                        <m:sty m:val="p"/>
                      </m:rPr>
                      <a:rPr lang="tr-TR" b="0" i="0" smtClean="0">
                        <a:latin typeface="Cambria Math" panose="02040503050406030204" pitchFamily="18" charset="0"/>
                      </a:rPr>
                      <m:t>ncaya</m:t>
                    </m:r>
                    <m:r>
                      <a:rPr lang="tr-TR" b="0" i="0" smtClean="0">
                        <a:latin typeface="Cambria Math" panose="02040503050406030204" pitchFamily="18" charset="0"/>
                      </a:rPr>
                      <m:t> </m:t>
                    </m:r>
                    <m:r>
                      <m:rPr>
                        <m:sty m:val="p"/>
                      </m:rPr>
                      <a:rPr lang="tr-TR" b="0" i="0" smtClean="0">
                        <a:latin typeface="Cambria Math" panose="02040503050406030204" pitchFamily="18" charset="0"/>
                      </a:rPr>
                      <m:t>kadar</m:t>
                    </m:r>
                    <m:r>
                      <a:rPr lang="tr-TR" b="0" i="0" smtClean="0">
                        <a:latin typeface="Cambria Math" panose="02040503050406030204" pitchFamily="18" charset="0"/>
                      </a:rPr>
                      <m:t> </m:t>
                    </m:r>
                    <m:r>
                      <m:rPr>
                        <m:sty m:val="p"/>
                      </m:rPr>
                      <a:rPr lang="tr-TR" b="0" i="0" smtClean="0">
                        <a:latin typeface="Cambria Math" panose="02040503050406030204" pitchFamily="18" charset="0"/>
                      </a:rPr>
                      <m:t>Ad</m:t>
                    </m:r>
                    <m:r>
                      <a:rPr lang="tr-TR" b="0" i="0" smtClean="0">
                        <a:latin typeface="Cambria Math" panose="02040503050406030204" pitchFamily="18" charset="0"/>
                      </a:rPr>
                      <m:t>𝚤</m:t>
                    </m:r>
                    <m:r>
                      <m:rPr>
                        <m:sty m:val="p"/>
                      </m:rPr>
                      <a:rPr lang="tr-TR" b="0" i="0" smtClean="0">
                        <a:latin typeface="Cambria Math" panose="02040503050406030204" pitchFamily="18" charset="0"/>
                      </a:rPr>
                      <m:t>m</m:t>
                    </m:r>
                    <m:r>
                      <a:rPr lang="tr-TR" b="0" i="0" smtClean="0">
                        <a:latin typeface="Cambria Math" panose="02040503050406030204" pitchFamily="18" charset="0"/>
                      </a:rPr>
                      <m:t> 2 </m:t>
                    </m:r>
                    <m:r>
                      <m:rPr>
                        <m:sty m:val="p"/>
                      </m:rPr>
                      <a:rPr lang="tr-TR" b="0" i="0" smtClean="0">
                        <a:latin typeface="Cambria Math" panose="02040503050406030204" pitchFamily="18" charset="0"/>
                      </a:rPr>
                      <m:t>ile</m:t>
                    </m:r>
                    <m:r>
                      <a:rPr lang="tr-TR" b="0" i="0" smtClean="0">
                        <a:latin typeface="Cambria Math" panose="02040503050406030204" pitchFamily="18" charset="0"/>
                      </a:rPr>
                      <m:t> 4 </m:t>
                    </m:r>
                    <m:r>
                      <m:rPr>
                        <m:sty m:val="p"/>
                      </m:rPr>
                      <a:rPr lang="tr-TR" b="0" i="0" smtClean="0">
                        <a:latin typeface="Cambria Math" panose="02040503050406030204" pitchFamily="18" charset="0"/>
                      </a:rPr>
                      <m:t>aras</m:t>
                    </m:r>
                    <m:r>
                      <a:rPr lang="tr-TR" b="0" i="0" smtClean="0">
                        <a:latin typeface="Cambria Math" panose="02040503050406030204" pitchFamily="18" charset="0"/>
                      </a:rPr>
                      <m:t>𝚤</m:t>
                    </m:r>
                    <m:r>
                      <m:rPr>
                        <m:sty m:val="p"/>
                      </m:rPr>
                      <a:rPr lang="tr-TR" b="0" i="0" smtClean="0">
                        <a:latin typeface="Cambria Math" panose="02040503050406030204" pitchFamily="18" charset="0"/>
                      </a:rPr>
                      <m:t>n</m:t>
                    </m:r>
                    <m:r>
                      <a:rPr lang="tr-TR" b="0" i="0" smtClean="0">
                        <a:latin typeface="Cambria Math" panose="02040503050406030204" pitchFamily="18" charset="0"/>
                      </a:rPr>
                      <m:t>𝚤</m:t>
                    </m:r>
                    <m:r>
                      <a:rPr lang="tr-TR" b="0" i="0" smtClean="0">
                        <a:latin typeface="Cambria Math" panose="02040503050406030204" pitchFamily="18" charset="0"/>
                      </a:rPr>
                      <m:t> </m:t>
                    </m:r>
                    <m:r>
                      <m:rPr>
                        <m:sty m:val="p"/>
                      </m:rPr>
                      <a:rPr lang="tr-TR" b="0" i="0" smtClean="0">
                        <a:latin typeface="Cambria Math" panose="02040503050406030204" pitchFamily="18" charset="0"/>
                      </a:rPr>
                      <m:t>tekrarla</m:t>
                    </m:r>
                    <m:r>
                      <a:rPr lang="tr-TR" b="0" i="0" smtClean="0">
                        <a:latin typeface="Cambria Math" panose="02040503050406030204" pitchFamily="18" charset="0"/>
                      </a:rPr>
                      <m:t>.</m:t>
                    </m:r>
                  </m:oMath>
                </a14:m>
                <a:endParaRPr lang="tr-TR" dirty="0"/>
              </a:p>
            </p:txBody>
          </p:sp>
        </mc:Choice>
        <mc:Fallback xmlns="">
          <p:sp>
            <p:nvSpPr>
              <p:cNvPr id="12" name="Alt Başlık 2">
                <a:extLst>
                  <a:ext uri="{FF2B5EF4-FFF2-40B4-BE49-F238E27FC236}">
                    <a16:creationId xmlns:a16="http://schemas.microsoft.com/office/drawing/2014/main" id="{1923475F-A03E-24DB-A4D1-283DB8AC24F6}"/>
                  </a:ext>
                </a:extLst>
              </p:cNvPr>
              <p:cNvSpPr txBox="1">
                <a:spLocks noRot="1" noChangeAspect="1" noMove="1" noResize="1" noEditPoints="1" noAdjustHandles="1" noChangeArrowheads="1" noChangeShapeType="1" noTextEdit="1"/>
              </p:cNvSpPr>
              <p:nvPr/>
            </p:nvSpPr>
            <p:spPr>
              <a:xfrm>
                <a:off x="0" y="1160490"/>
                <a:ext cx="12192000" cy="5037110"/>
              </a:xfrm>
              <a:prstGeom prst="rect">
                <a:avLst/>
              </a:prstGeom>
              <a:blipFill>
                <a:blip r:embed="rId2"/>
                <a:stretch>
                  <a:fillRect l="-800" t="-1814"/>
                </a:stretch>
              </a:blipFill>
            </p:spPr>
            <p:txBody>
              <a:bodyPr/>
              <a:lstStyle/>
              <a:p>
                <a:r>
                  <a:rPr lang="tr-TR">
                    <a:noFill/>
                  </a:rPr>
                  <a:t> </a:t>
                </a:r>
              </a:p>
            </p:txBody>
          </p:sp>
        </mc:Fallback>
      </mc:AlternateContent>
    </p:spTree>
    <p:extLst>
      <p:ext uri="{BB962C8B-B14F-4D97-AF65-F5344CB8AC3E}">
        <p14:creationId xmlns:p14="http://schemas.microsoft.com/office/powerpoint/2010/main" val="251752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ADALINE - Öğrenme Algoritması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5</a:t>
            </a:fld>
            <a:endParaRPr lang="tr-TR"/>
          </a:p>
        </p:txBody>
      </p:sp>
      <mc:AlternateContent xmlns:mc="http://schemas.openxmlformats.org/markup-compatibility/2006" xmlns:a14="http://schemas.microsoft.com/office/drawing/2010/main">
        <mc:Choice Requires="a14">
          <p:sp>
            <p:nvSpPr>
              <p:cNvPr id="12" name="Alt Başlık 2">
                <a:extLst>
                  <a:ext uri="{FF2B5EF4-FFF2-40B4-BE49-F238E27FC236}">
                    <a16:creationId xmlns:a16="http://schemas.microsoft.com/office/drawing/2014/main" id="{1923475F-A03E-24DB-A4D1-283DB8AC24F6}"/>
                  </a:ext>
                </a:extLst>
              </p:cNvPr>
              <p:cNvSpPr txBox="1">
                <a:spLocks/>
              </p:cNvSpPr>
              <p:nvPr/>
            </p:nvSpPr>
            <p:spPr>
              <a:xfrm>
                <a:off x="0" y="913747"/>
                <a:ext cx="11843657" cy="54426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1.Adım: </a:t>
                </a:r>
                <a14:m>
                  <m:oMath xmlns:m="http://schemas.openxmlformats.org/officeDocument/2006/math">
                    <m:r>
                      <a:rPr lang="tr-TR" b="0" i="1" smtClean="0">
                        <a:latin typeface="Cambria Math" panose="02040503050406030204" pitchFamily="18" charset="0"/>
                      </a:rPr>
                      <m:t>𝐵𝑎</m:t>
                    </m:r>
                    <m:r>
                      <a:rPr lang="tr-TR" b="0" i="1" smtClean="0">
                        <a:latin typeface="Cambria Math" panose="02040503050406030204" pitchFamily="18" charset="0"/>
                      </a:rPr>
                      <m:t>ğ</m:t>
                    </m:r>
                    <m:r>
                      <a:rPr lang="tr-TR" b="0" i="1" smtClean="0">
                        <a:latin typeface="Cambria Math" panose="02040503050406030204" pitchFamily="18" charset="0"/>
                      </a:rPr>
                      <m:t>𝑙𝑎𝑛𝑡𝚤𝑙𝑎𝑟</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ç</m:t>
                    </m:r>
                    <m:r>
                      <a:rPr lang="tr-TR" b="0" i="1" smtClean="0">
                        <a:latin typeface="Cambria Math" panose="02040503050406030204" pitchFamily="18" charset="0"/>
                      </a:rPr>
                      <m:t>𝑖𝑛</m:t>
                    </m:r>
                    <m:r>
                      <a:rPr lang="tr-TR" b="0" i="1" smtClean="0">
                        <a:latin typeface="Cambria Math" panose="02040503050406030204" pitchFamily="18" charset="0"/>
                      </a:rPr>
                      <m:t> </m:t>
                    </m:r>
                    <m:r>
                      <a:rPr lang="tr-TR" b="0" i="1" smtClean="0">
                        <a:latin typeface="Cambria Math" panose="02040503050406030204" pitchFamily="18" charset="0"/>
                      </a:rPr>
                      <m:t>𝑟𝑎𝑠𝑡𝑔𝑒𝑙𝑒</m:t>
                    </m:r>
                    <m:r>
                      <a:rPr lang="tr-TR" b="0" i="1" smtClean="0">
                        <a:latin typeface="Cambria Math" panose="02040503050406030204" pitchFamily="18" charset="0"/>
                      </a:rPr>
                      <m:t> </m:t>
                    </m:r>
                    <m:r>
                      <a:rPr lang="tr-TR" b="0" i="1" smtClean="0">
                        <a:latin typeface="Cambria Math" panose="02040503050406030204" pitchFamily="18" charset="0"/>
                      </a:rPr>
                      <m:t>𝑏𝑎</m:t>
                    </m:r>
                    <m:r>
                      <a:rPr lang="tr-TR" b="0" i="1" smtClean="0">
                        <a:latin typeface="Cambria Math" panose="02040503050406030204" pitchFamily="18" charset="0"/>
                      </a:rPr>
                      <m:t>ş</m:t>
                    </m:r>
                    <m:r>
                      <a:rPr lang="tr-TR" b="0" i="1" smtClean="0">
                        <a:latin typeface="Cambria Math" panose="02040503050406030204" pitchFamily="18" charset="0"/>
                      </a:rPr>
                      <m:t>𝑙𝑎𝑛𝑔𝚤</m:t>
                    </m:r>
                    <m:r>
                      <a:rPr lang="tr-TR" b="0" i="1" smtClean="0">
                        <a:latin typeface="Cambria Math" panose="02040503050406030204" pitchFamily="18" charset="0"/>
                      </a:rPr>
                      <m:t>ç </m:t>
                    </m:r>
                    <m:r>
                      <a:rPr lang="tr-TR" b="0" i="1" smtClean="0">
                        <a:latin typeface="Cambria Math" panose="02040503050406030204" pitchFamily="18" charset="0"/>
                      </a:rPr>
                      <m:t>𝑑𝑒</m:t>
                    </m:r>
                    <m:r>
                      <a:rPr lang="tr-TR" b="0" i="1" smtClean="0">
                        <a:latin typeface="Cambria Math" panose="02040503050406030204" pitchFamily="18" charset="0"/>
                      </a:rPr>
                      <m:t>ğ</m:t>
                    </m:r>
                    <m:r>
                      <a:rPr lang="tr-TR" b="0" i="1" smtClean="0">
                        <a:latin typeface="Cambria Math" panose="02040503050406030204" pitchFamily="18" charset="0"/>
                      </a:rPr>
                      <m:t>𝑒𝑟𝑙𝑒𝑟𝑖</m:t>
                    </m:r>
                    <m:r>
                      <a:rPr lang="tr-TR" b="0" i="1" smtClean="0">
                        <a:latin typeface="Cambria Math" panose="02040503050406030204" pitchFamily="18" charset="0"/>
                      </a:rPr>
                      <m:t> </m:t>
                    </m:r>
                    <m:r>
                      <a:rPr lang="tr-TR" b="0" i="1" smtClean="0">
                        <a:latin typeface="Cambria Math" panose="02040503050406030204" pitchFamily="18" charset="0"/>
                      </a:rPr>
                      <m:t>𝑎𝑡𝑎</m:t>
                    </m:r>
                    <m:r>
                      <a:rPr lang="tr-TR" b="0" i="1" smtClean="0">
                        <a:latin typeface="Cambria Math" panose="02040503050406030204" pitchFamily="18" charset="0"/>
                      </a:rPr>
                      <m:t> </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𝑖</m:t>
                            </m:r>
                          </m:sub>
                        </m:sSub>
                      </m:e>
                    </m:d>
                  </m:oMath>
                </a14:m>
                <a:r>
                  <a:rPr lang="tr-TR" b="0" dirty="0"/>
                  <a:t>.</a:t>
                </a:r>
              </a:p>
              <a:p>
                <a:pPr marL="342900" indent="-342900" algn="l">
                  <a:buFont typeface="Calibri" panose="020F0502020204030204" pitchFamily="34" charset="0"/>
                  <a:buChar char="∞"/>
                </a:pPr>
                <a:endParaRPr lang="tr-TR" b="0" dirty="0"/>
              </a:p>
              <a:p>
                <a:pPr marL="342900" indent="-342900" algn="l">
                  <a:buFont typeface="Calibri" panose="020F0502020204030204" pitchFamily="34" charset="0"/>
                  <a:buChar char="∞"/>
                </a:pPr>
                <a:r>
                  <a:rPr lang="tr-TR" b="1" dirty="0"/>
                  <a:t>2.Adım: </a:t>
                </a:r>
                <a14:m>
                  <m:oMath xmlns:m="http://schemas.openxmlformats.org/officeDocument/2006/math">
                    <m:r>
                      <a:rPr lang="tr-TR" b="0" i="1" smtClean="0">
                        <a:latin typeface="Cambria Math" panose="02040503050406030204" pitchFamily="18" charset="0"/>
                      </a:rPr>
                      <m:t>𝐺𝑖𝑟𝑑𝑖</m:t>
                    </m:r>
                    <m:r>
                      <a:rPr lang="tr-TR" b="0" i="1" smtClean="0">
                        <a:latin typeface="Cambria Math" panose="02040503050406030204" pitchFamily="18" charset="0"/>
                      </a:rPr>
                      <m:t> </m:t>
                    </m:r>
                    <m:r>
                      <a:rPr lang="tr-TR" b="0" i="1" smtClean="0">
                        <a:latin typeface="Cambria Math" panose="02040503050406030204" pitchFamily="18" charset="0"/>
                      </a:rPr>
                      <m:t>𝑘</m:t>
                    </m:r>
                    <m:r>
                      <a:rPr lang="tr-TR" b="0" i="1" smtClean="0">
                        <a:latin typeface="Cambria Math" panose="02040503050406030204" pitchFamily="18" charset="0"/>
                      </a:rPr>
                      <m:t>ü</m:t>
                    </m:r>
                    <m:r>
                      <a:rPr lang="tr-TR" b="0" i="1" smtClean="0">
                        <a:latin typeface="Cambria Math" panose="02040503050406030204" pitchFamily="18" charset="0"/>
                      </a:rPr>
                      <m:t>𝑚𝑒𝑠𝑖𝑛𝑑𝑒𝑛</m:t>
                    </m:r>
                    <m:r>
                      <a:rPr lang="tr-TR" b="0" i="1" smtClean="0">
                        <a:latin typeface="Cambria Math" panose="02040503050406030204" pitchFamily="18" charset="0"/>
                      </a:rPr>
                      <m:t> </m:t>
                    </m:r>
                    <m:r>
                      <a:rPr lang="tr-TR" b="0" i="1" smtClean="0">
                        <a:latin typeface="Cambria Math" panose="02040503050406030204" pitchFamily="18" charset="0"/>
                      </a:rPr>
                      <m:t>𝑏𝑖𝑟</m:t>
                    </m:r>
                    <m:r>
                      <a:rPr lang="tr-TR" b="0" i="1" smtClean="0">
                        <a:latin typeface="Cambria Math" panose="02040503050406030204" pitchFamily="18" charset="0"/>
                      </a:rPr>
                      <m:t> </m:t>
                    </m:r>
                    <m:r>
                      <a:rPr lang="tr-TR" b="0" i="1" smtClean="0">
                        <a:latin typeface="Cambria Math" panose="02040503050406030204" pitchFamily="18" charset="0"/>
                      </a:rPr>
                      <m:t>𝑔𝑖𝑟𝑑𝑖</m:t>
                    </m:r>
                    <m:r>
                      <a:rPr lang="tr-TR" b="0" i="1" smtClean="0">
                        <a:latin typeface="Cambria Math" panose="02040503050406030204" pitchFamily="18" charset="0"/>
                      </a:rPr>
                      <m:t> </m:t>
                    </m:r>
                    <m:r>
                      <a:rPr lang="tr-TR" b="0" i="1" smtClean="0">
                        <a:latin typeface="Cambria Math" panose="02040503050406030204" pitchFamily="18" charset="0"/>
                      </a:rPr>
                      <m:t>𝑣𝑒𝑘𝑡</m:t>
                    </m:r>
                    <m:r>
                      <a:rPr lang="tr-TR" b="0" i="1" smtClean="0">
                        <a:latin typeface="Cambria Math" panose="02040503050406030204" pitchFamily="18" charset="0"/>
                      </a:rPr>
                      <m:t>ö</m:t>
                    </m:r>
                    <m:r>
                      <a:rPr lang="tr-TR" b="0" i="1" smtClean="0">
                        <a:latin typeface="Cambria Math" panose="02040503050406030204" pitchFamily="18" charset="0"/>
                      </a:rPr>
                      <m:t>𝑟</m:t>
                    </m:r>
                    <m:r>
                      <a:rPr lang="tr-TR" b="0" i="1" smtClean="0">
                        <a:latin typeface="Cambria Math" panose="02040503050406030204" pitchFamily="18" charset="0"/>
                      </a:rPr>
                      <m:t>ü </m:t>
                    </m:r>
                    <m:r>
                      <a:rPr lang="tr-TR" b="0" i="1" smtClean="0">
                        <a:latin typeface="Cambria Math" panose="02040503050406030204" pitchFamily="18" charset="0"/>
                      </a:rPr>
                      <m:t>𝑠𝑒</m:t>
                    </m:r>
                    <m:r>
                      <a:rPr lang="tr-TR" b="0" i="1" smtClean="0">
                        <a:latin typeface="Cambria Math" panose="02040503050406030204" pitchFamily="18" charset="0"/>
                      </a:rPr>
                      <m:t>ç </m:t>
                    </m:r>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b="0" i="1" smtClean="0">
                                <a:latin typeface="Cambria Math" panose="02040503050406030204" pitchFamily="18" charset="0"/>
                              </a:rPr>
                              <m:t>𝐺</m:t>
                            </m:r>
                          </m:e>
                          <m:sub>
                            <m:r>
                              <a:rPr lang="tr-TR" i="1">
                                <a:latin typeface="Cambria Math" panose="02040503050406030204" pitchFamily="18" charset="0"/>
                              </a:rPr>
                              <m:t>𝑖</m:t>
                            </m:r>
                          </m:sub>
                        </m:sSub>
                      </m:e>
                    </m:d>
                  </m:oMath>
                </a14:m>
                <a:r>
                  <a:rPr lang="tr-TR" dirty="0"/>
                  <a:t>.</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b="1" dirty="0"/>
                  <a:t>3.Adım: </a:t>
                </a:r>
                <a14:m>
                  <m:oMath xmlns:m="http://schemas.openxmlformats.org/officeDocument/2006/math">
                    <m:r>
                      <a:rPr lang="tr-TR" b="0" i="1" smtClean="0">
                        <a:latin typeface="Cambria Math" panose="02040503050406030204" pitchFamily="18" charset="0"/>
                      </a:rPr>
                      <m:t>𝐴</m:t>
                    </m:r>
                    <m:r>
                      <a:rPr lang="tr-TR" b="0" i="1" smtClean="0">
                        <a:latin typeface="Cambria Math" panose="02040503050406030204" pitchFamily="18" charset="0"/>
                      </a:rPr>
                      <m:t>ğ</m:t>
                    </m:r>
                    <m:r>
                      <a:rPr lang="tr-TR" b="0" i="1" smtClean="0">
                        <a:latin typeface="Cambria Math" panose="02040503050406030204" pitchFamily="18" charset="0"/>
                      </a:rPr>
                      <m:t>𝚤𝑛</m:t>
                    </m:r>
                    <m:r>
                      <a:rPr lang="tr-TR" b="0" i="1" smtClean="0">
                        <a:latin typeface="Cambria Math" panose="02040503050406030204" pitchFamily="18" charset="0"/>
                      </a:rPr>
                      <m:t> ç</m:t>
                    </m:r>
                    <m:r>
                      <a:rPr lang="tr-TR" b="0" i="1" smtClean="0">
                        <a:latin typeface="Cambria Math" panose="02040503050406030204" pitchFamily="18" charset="0"/>
                      </a:rPr>
                      <m:t>𝚤𝑘𝑡𝚤𝑠𝚤𝑛𝚤</m:t>
                    </m:r>
                    <m:r>
                      <a:rPr lang="tr-TR" b="0" i="1" smtClean="0">
                        <a:latin typeface="Cambria Math" panose="02040503050406030204" pitchFamily="18" charset="0"/>
                      </a:rPr>
                      <m:t> </m:t>
                    </m:r>
                    <m:r>
                      <a:rPr lang="tr-TR" b="0" i="1" smtClean="0">
                        <a:latin typeface="Cambria Math" panose="02040503050406030204" pitchFamily="18" charset="0"/>
                      </a:rPr>
                      <m:t>h𝑒𝑠𝑎𝑝𝑙𝑎</m:t>
                    </m:r>
                    <m:r>
                      <a:rPr lang="tr-TR" b="0" i="1" smtClean="0">
                        <a:latin typeface="Cambria Math" panose="02040503050406030204" pitchFamily="18" charset="0"/>
                      </a:rPr>
                      <m:t>:</m:t>
                    </m:r>
                  </m:oMath>
                </a14:m>
                <a:r>
                  <a:rPr lang="tr-TR" dirty="0"/>
                  <a:t> </a:t>
                </a:r>
              </a:p>
              <a:p>
                <a:pPr algn="l"/>
                <a14:m>
                  <m:oMath xmlns:m="http://schemas.openxmlformats.org/officeDocument/2006/math">
                    <m:r>
                      <a:rPr lang="tr-TR" b="0" i="1" smtClean="0">
                        <a:latin typeface="Cambria Math" panose="02040503050406030204" pitchFamily="18" charset="0"/>
                      </a:rPr>
                      <m:t>                                                                   </m:t>
                    </m:r>
                    <m:r>
                      <a:rPr lang="tr-TR" i="1">
                        <a:latin typeface="Cambria Math" panose="02040503050406030204" pitchFamily="18" charset="0"/>
                      </a:rPr>
                      <m:t>𝑁𝐸𝑇</m:t>
                    </m:r>
                    <m:r>
                      <a:rPr lang="tr-TR" i="1" smtClean="0">
                        <a:latin typeface="Cambria Math" panose="02040503050406030204" pitchFamily="18" charset="0"/>
                      </a:rPr>
                      <m:t>=</m:t>
                    </m:r>
                    <m:nary>
                      <m:naryPr>
                        <m:chr m:val="∑"/>
                        <m:supHide m:val="on"/>
                        <m:ctrlPr>
                          <a:rPr lang="tr-TR" i="1">
                            <a:latin typeface="Cambria Math" panose="02040503050406030204" pitchFamily="18" charset="0"/>
                          </a:rPr>
                        </m:ctrlPr>
                      </m:naryPr>
                      <m:sub>
                        <m:r>
                          <m:rPr>
                            <m:brk m:alnAt="7"/>
                          </m:rPr>
                          <a:rPr lang="tr-TR" i="1">
                            <a:latin typeface="Cambria Math" panose="02040503050406030204" pitchFamily="18" charset="0"/>
                          </a:rPr>
                          <m:t>𝑖</m:t>
                        </m:r>
                      </m:sub>
                      <m:sup/>
                      <m:e>
                        <m:sSub>
                          <m:sSubPr>
                            <m:ctrlPr>
                              <a:rPr lang="tr-TR" i="1">
                                <a:latin typeface="Cambria Math" panose="02040503050406030204" pitchFamily="18" charset="0"/>
                              </a:rPr>
                            </m:ctrlPr>
                          </m:sSubPr>
                          <m:e>
                            <m:r>
                              <a:rPr lang="tr-TR" b="0" i="1" smtClean="0">
                                <a:latin typeface="Cambria Math" panose="02040503050406030204" pitchFamily="18" charset="0"/>
                              </a:rPr>
                              <m:t>𝑎</m:t>
                            </m:r>
                          </m:e>
                          <m:sub>
                            <m:r>
                              <a:rPr lang="tr-TR" i="1">
                                <a:latin typeface="Cambria Math" panose="02040503050406030204" pitchFamily="18" charset="0"/>
                              </a:rPr>
                              <m:t>𝑖</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𝐺</m:t>
                            </m:r>
                          </m:e>
                          <m:sub>
                            <m:r>
                              <a:rPr lang="tr-TR" i="1">
                                <a:latin typeface="Cambria Math" panose="02040503050406030204" pitchFamily="18" charset="0"/>
                              </a:rPr>
                              <m:t>𝑖</m:t>
                            </m:r>
                          </m:sub>
                        </m:sSub>
                        <m:r>
                          <a:rPr lang="tr-TR" i="1">
                            <a:latin typeface="Cambria Math" panose="02040503050406030204" pitchFamily="18" charset="0"/>
                          </a:rPr>
                          <m:t>+</m:t>
                        </m:r>
                        <m:r>
                          <a:rPr lang="tr-TR" i="1">
                            <a:latin typeface="Cambria Math" panose="02040503050406030204" pitchFamily="18" charset="0"/>
                          </a:rPr>
                          <m:t>𝑏</m:t>
                        </m:r>
                      </m:e>
                    </m:nary>
                  </m:oMath>
                </a14:m>
                <a:r>
                  <a:rPr lang="tr-TR" dirty="0"/>
                  <a:t> </a:t>
                </a:r>
              </a:p>
              <a:p>
                <a:pPr algn="l"/>
                <a:endParaRPr lang="tr-TR" dirty="0"/>
              </a:p>
              <a:p>
                <a:pPr algn="l"/>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Ç</m:t>
                      </m:r>
                      <m:r>
                        <a:rPr lang="tr-TR" i="1">
                          <a:latin typeface="Cambria Math" panose="02040503050406030204" pitchFamily="18" charset="0"/>
                        </a:rPr>
                        <m:t>𝚤𝑘𝑡𝚤</m:t>
                      </m:r>
                      <m:r>
                        <a:rPr lang="tr-TR" i="1">
                          <a:latin typeface="Cambria Math" panose="02040503050406030204" pitchFamily="18" charset="0"/>
                        </a:rPr>
                        <m:t>=</m:t>
                      </m:r>
                      <m:r>
                        <a:rPr lang="tr-TR" i="1">
                          <a:latin typeface="Cambria Math" panose="02040503050406030204" pitchFamily="18" charset="0"/>
                        </a:rPr>
                        <m:t>𝑓</m:t>
                      </m:r>
                      <m:d>
                        <m:dPr>
                          <m:ctrlPr>
                            <a:rPr lang="tr-TR" i="1">
                              <a:latin typeface="Cambria Math" panose="02040503050406030204" pitchFamily="18" charset="0"/>
                            </a:rPr>
                          </m:ctrlPr>
                        </m:dPr>
                        <m:e>
                          <m:r>
                            <a:rPr lang="tr-TR" i="1">
                              <a:latin typeface="Cambria Math" panose="02040503050406030204" pitchFamily="18" charset="0"/>
                            </a:rPr>
                            <m:t>𝑁𝐸𝑇</m:t>
                          </m:r>
                        </m:e>
                      </m:d>
                    </m:oMath>
                  </m:oMathPara>
                </a14:m>
                <a:endParaRPr lang="tr-TR" dirty="0"/>
              </a:p>
              <a:p>
                <a:pPr algn="l"/>
                <a:endParaRPr lang="tr-TR" dirty="0"/>
              </a:p>
              <a:p>
                <a:pPr algn="l"/>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𝑓</m:t>
                      </m:r>
                      <m:d>
                        <m:dPr>
                          <m:ctrlPr>
                            <a:rPr lang="tr-TR" i="1">
                              <a:latin typeface="Cambria Math" panose="02040503050406030204" pitchFamily="18" charset="0"/>
                            </a:rPr>
                          </m:ctrlPr>
                        </m:dPr>
                        <m:e>
                          <m:r>
                            <a:rPr lang="tr-TR" i="1">
                              <a:latin typeface="Cambria Math" panose="02040503050406030204" pitchFamily="18" charset="0"/>
                            </a:rPr>
                            <m:t>𝑁𝐸𝑇</m:t>
                          </m:r>
                        </m:e>
                      </m:d>
                      <m:r>
                        <a:rPr lang="tr-TR" i="1">
                          <a:latin typeface="Cambria Math" panose="02040503050406030204" pitchFamily="18" charset="0"/>
                        </a:rPr>
                        <m:t>= </m:t>
                      </m:r>
                      <m:d>
                        <m:dPr>
                          <m:begChr m:val="{"/>
                          <m:endChr m:val=""/>
                          <m:ctrlPr>
                            <a:rPr lang="tr-TR" i="1">
                              <a:latin typeface="Cambria Math" panose="02040503050406030204" pitchFamily="18" charset="0"/>
                            </a:rPr>
                          </m:ctrlPr>
                        </m:dPr>
                        <m:e>
                          <m:eqArr>
                            <m:eqArrPr>
                              <m:ctrlPr>
                                <a:rPr lang="tr-TR" i="1">
                                  <a:latin typeface="Cambria Math" panose="02040503050406030204" pitchFamily="18" charset="0"/>
                                </a:rPr>
                              </m:ctrlPr>
                            </m:eqArrPr>
                            <m:e>
                              <m:r>
                                <a:rPr lang="tr-TR" i="1">
                                  <a:latin typeface="Cambria Math" panose="02040503050406030204" pitchFamily="18" charset="0"/>
                                </a:rPr>
                                <m:t>1,  </m:t>
                              </m:r>
                              <m:r>
                                <a:rPr lang="tr-TR" i="1">
                                  <a:latin typeface="Cambria Math" panose="02040503050406030204" pitchFamily="18" charset="0"/>
                                </a:rPr>
                                <m:t>𝑁𝐸𝑇</m:t>
                              </m:r>
                              <m:r>
                                <a:rPr lang="tr-TR" i="1">
                                  <a:latin typeface="Cambria Math" panose="02040503050406030204" pitchFamily="18" charset="0"/>
                                </a:rPr>
                                <m:t>&gt;</m:t>
                              </m:r>
                              <m:r>
                                <a:rPr lang="tr-TR" b="0" i="1" smtClean="0">
                                  <a:latin typeface="Cambria Math" panose="02040503050406030204" pitchFamily="18" charset="0"/>
                                </a:rPr>
                                <m:t>𝜙</m:t>
                              </m:r>
                            </m:e>
                            <m:e>
                              <m:r>
                                <a:rPr lang="tr-TR" i="1">
                                  <a:latin typeface="Cambria Math" panose="02040503050406030204" pitchFamily="18" charset="0"/>
                                </a:rPr>
                                <m:t>&amp;0,  </m:t>
                              </m:r>
                              <m:r>
                                <a:rPr lang="tr-TR" i="1">
                                  <a:latin typeface="Cambria Math" panose="02040503050406030204" pitchFamily="18" charset="0"/>
                                </a:rPr>
                                <m:t>𝑁𝐸𝑇</m:t>
                              </m:r>
                              <m:r>
                                <a:rPr lang="tr-TR" i="1">
                                  <a:latin typeface="Cambria Math" panose="02040503050406030204" pitchFamily="18" charset="0"/>
                                </a:rPr>
                                <m:t>≤</m:t>
                              </m:r>
                              <m:r>
                                <a:rPr lang="tr-TR" b="0" i="1" smtClean="0">
                                  <a:latin typeface="Cambria Math" panose="02040503050406030204" pitchFamily="18" charset="0"/>
                                </a:rPr>
                                <m:t>𝜙</m:t>
                              </m:r>
                            </m:e>
                          </m:eqArr>
                        </m:e>
                      </m:d>
                      <m:r>
                        <a:rPr lang="tr-TR" b="0" i="1" smtClean="0">
                          <a:latin typeface="Cambria Math" panose="02040503050406030204" pitchFamily="18" charset="0"/>
                        </a:rPr>
                        <m:t> </m:t>
                      </m:r>
                    </m:oMath>
                  </m:oMathPara>
                </a14:m>
                <a:endParaRPr lang="tr-TR" b="0" dirty="0"/>
              </a:p>
              <a:p>
                <a:pPr algn="l"/>
                <a:endParaRPr lang="tr-TR" b="1" dirty="0"/>
              </a:p>
              <a:p>
                <a:pPr marL="342900" indent="-342900" algn="l">
                  <a:buFont typeface="Calibri" panose="020F0502020204030204" pitchFamily="34" charset="0"/>
                  <a:buChar char="∞"/>
                </a:pPr>
                <a:endParaRPr lang="tr-TR" dirty="0"/>
              </a:p>
            </p:txBody>
          </p:sp>
        </mc:Choice>
        <mc:Fallback xmlns="">
          <p:sp>
            <p:nvSpPr>
              <p:cNvPr id="12" name="Alt Başlık 2">
                <a:extLst>
                  <a:ext uri="{FF2B5EF4-FFF2-40B4-BE49-F238E27FC236}">
                    <a16:creationId xmlns:a16="http://schemas.microsoft.com/office/drawing/2014/main" id="{1923475F-A03E-24DB-A4D1-283DB8AC24F6}"/>
                  </a:ext>
                </a:extLst>
              </p:cNvPr>
              <p:cNvSpPr txBox="1">
                <a:spLocks noRot="1" noChangeAspect="1" noMove="1" noResize="1" noEditPoints="1" noAdjustHandles="1" noChangeArrowheads="1" noChangeShapeType="1" noTextEdit="1"/>
              </p:cNvSpPr>
              <p:nvPr/>
            </p:nvSpPr>
            <p:spPr>
              <a:xfrm>
                <a:off x="0" y="913747"/>
                <a:ext cx="11843657" cy="5442603"/>
              </a:xfrm>
              <a:prstGeom prst="rect">
                <a:avLst/>
              </a:prstGeom>
              <a:blipFill>
                <a:blip r:embed="rId2"/>
                <a:stretch>
                  <a:fillRect l="-823" t="-1680"/>
                </a:stretch>
              </a:blipFill>
            </p:spPr>
            <p:txBody>
              <a:bodyPr/>
              <a:lstStyle/>
              <a:p>
                <a:r>
                  <a:rPr lang="tr-TR">
                    <a:noFill/>
                  </a:rPr>
                  <a:t> </a:t>
                </a:r>
              </a:p>
            </p:txBody>
          </p:sp>
        </mc:Fallback>
      </mc:AlternateContent>
    </p:spTree>
    <p:extLst>
      <p:ext uri="{BB962C8B-B14F-4D97-AF65-F5344CB8AC3E}">
        <p14:creationId xmlns:p14="http://schemas.microsoft.com/office/powerpoint/2010/main" val="251307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fade">
                                      <p:cBhvr>
                                        <p:cTn id="27" dur="500"/>
                                        <p:tgtEl>
                                          <p:spTgt spid="1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9" end="9"/>
                                            </p:txEl>
                                          </p:spTgt>
                                        </p:tgtEl>
                                        <p:attrNameLst>
                                          <p:attrName>style.visibility</p:attrName>
                                        </p:attrNameLst>
                                      </p:cBhvr>
                                      <p:to>
                                        <p:strVal val="visible"/>
                                      </p:to>
                                    </p:set>
                                    <p:animEffect transition="in" filter="fade">
                                      <p:cBhvr>
                                        <p:cTn id="32"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ADALINE - Öğrenme Algoritması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6</a:t>
            </a:fld>
            <a:endParaRPr lang="tr-TR"/>
          </a:p>
        </p:txBody>
      </p:sp>
      <mc:AlternateContent xmlns:mc="http://schemas.openxmlformats.org/markup-compatibility/2006" xmlns:a14="http://schemas.microsoft.com/office/drawing/2010/main">
        <mc:Choice Requires="a14">
          <p:sp>
            <p:nvSpPr>
              <p:cNvPr id="12" name="Alt Başlık 2">
                <a:extLst>
                  <a:ext uri="{FF2B5EF4-FFF2-40B4-BE49-F238E27FC236}">
                    <a16:creationId xmlns:a16="http://schemas.microsoft.com/office/drawing/2014/main" id="{1923475F-A03E-24DB-A4D1-283DB8AC24F6}"/>
                  </a:ext>
                </a:extLst>
              </p:cNvPr>
              <p:cNvSpPr txBox="1">
                <a:spLocks/>
              </p:cNvSpPr>
              <p:nvPr/>
            </p:nvSpPr>
            <p:spPr>
              <a:xfrm>
                <a:off x="0" y="1160490"/>
                <a:ext cx="12192000" cy="50371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4.Adım: </a:t>
                </a:r>
                <a14:m>
                  <m:oMath xmlns:m="http://schemas.openxmlformats.org/officeDocument/2006/math">
                    <m:r>
                      <m:rPr>
                        <m:sty m:val="p"/>
                      </m:rPr>
                      <a:rPr lang="tr-TR" b="0" i="0" smtClean="0">
                        <a:latin typeface="Cambria Math" panose="02040503050406030204" pitchFamily="18" charset="0"/>
                      </a:rPr>
                      <m:t>A</m:t>
                    </m:r>
                    <m:r>
                      <a:rPr lang="tr-TR" b="0" i="0" smtClean="0">
                        <a:latin typeface="Cambria Math" panose="02040503050406030204" pitchFamily="18" charset="0"/>
                      </a:rPr>
                      <m:t>ğ</m:t>
                    </m:r>
                    <m:r>
                      <a:rPr lang="tr-TR" b="0" i="0" smtClean="0">
                        <a:latin typeface="Cambria Math" panose="02040503050406030204" pitchFamily="18" charset="0"/>
                      </a:rPr>
                      <m:t>𝚤</m:t>
                    </m:r>
                    <m:r>
                      <m:rPr>
                        <m:sty m:val="p"/>
                      </m:rPr>
                      <a:rPr lang="tr-TR" b="0" i="0" smtClean="0">
                        <a:latin typeface="Cambria Math" panose="02040503050406030204" pitchFamily="18" charset="0"/>
                      </a:rPr>
                      <m:t>n</m:t>
                    </m:r>
                    <m:r>
                      <a:rPr lang="tr-TR" b="0" i="0" smtClean="0">
                        <a:latin typeface="Cambria Math" panose="02040503050406030204" pitchFamily="18" charset="0"/>
                      </a:rPr>
                      <m:t> </m:t>
                    </m:r>
                    <m:r>
                      <m:rPr>
                        <m:sty m:val="p"/>
                      </m:rPr>
                      <a:rPr lang="tr-TR" b="0" i="0" smtClean="0">
                        <a:latin typeface="Cambria Math" panose="02040503050406030204" pitchFamily="18" charset="0"/>
                      </a:rPr>
                      <m:t>hatas</m:t>
                    </m:r>
                    <m:r>
                      <a:rPr lang="tr-TR" b="0" i="0" smtClean="0">
                        <a:latin typeface="Cambria Math" panose="02040503050406030204" pitchFamily="18" charset="0"/>
                      </a:rPr>
                      <m:t>𝚤</m:t>
                    </m:r>
                    <m:r>
                      <m:rPr>
                        <m:sty m:val="p"/>
                      </m:rPr>
                      <a:rPr lang="tr-TR" b="0" i="0" smtClean="0">
                        <a:latin typeface="Cambria Math" panose="02040503050406030204" pitchFamily="18" charset="0"/>
                      </a:rPr>
                      <m:t>n</m:t>
                    </m:r>
                    <m:r>
                      <a:rPr lang="tr-TR" b="0" i="0" smtClean="0">
                        <a:latin typeface="Cambria Math" panose="02040503050406030204" pitchFamily="18" charset="0"/>
                      </a:rPr>
                      <m:t>𝚤</m:t>
                    </m:r>
                    <m:r>
                      <a:rPr lang="tr-TR" b="0" i="0" smtClean="0">
                        <a:latin typeface="Cambria Math" panose="02040503050406030204" pitchFamily="18" charset="0"/>
                      </a:rPr>
                      <m:t> </m:t>
                    </m:r>
                    <m:r>
                      <m:rPr>
                        <m:sty m:val="p"/>
                      </m:rPr>
                      <a:rPr lang="tr-TR" b="0" i="0" smtClean="0">
                        <a:latin typeface="Cambria Math" panose="02040503050406030204" pitchFamily="18" charset="0"/>
                      </a:rPr>
                      <m:t>hesapla</m:t>
                    </m:r>
                    <m:r>
                      <a:rPr lang="tr-TR" b="0" i="0" smtClean="0">
                        <a:latin typeface="Cambria Math" panose="02040503050406030204" pitchFamily="18" charset="0"/>
                      </a:rPr>
                      <m:t> </m:t>
                    </m:r>
                    <m:r>
                      <m:rPr>
                        <m:sty m:val="p"/>
                      </m:rPr>
                      <a:rPr lang="tr-TR" b="0" i="0" smtClean="0">
                        <a:latin typeface="Cambria Math" panose="02040503050406030204" pitchFamily="18" charset="0"/>
                      </a:rPr>
                      <m:t>ve</m:t>
                    </m:r>
                    <m:r>
                      <a:rPr lang="tr-TR" b="0" i="0" smtClean="0">
                        <a:latin typeface="Cambria Math" panose="02040503050406030204" pitchFamily="18" charset="0"/>
                      </a:rPr>
                      <m:t> </m:t>
                    </m:r>
                    <m:r>
                      <m:rPr>
                        <m:sty m:val="p"/>
                      </m:rPr>
                      <a:rPr lang="tr-TR" b="0" i="0" smtClean="0">
                        <a:latin typeface="Cambria Math" panose="02040503050406030204" pitchFamily="18" charset="0"/>
                      </a:rPr>
                      <m:t>a</m:t>
                    </m:r>
                    <m:r>
                      <a:rPr lang="tr-TR" b="0" i="0" smtClean="0">
                        <a:latin typeface="Cambria Math" panose="02040503050406030204" pitchFamily="18" charset="0"/>
                      </a:rPr>
                      <m:t>ğ</m:t>
                    </m:r>
                    <m:r>
                      <a:rPr lang="tr-TR" b="0" i="0" smtClean="0">
                        <a:latin typeface="Cambria Math" panose="02040503050406030204" pitchFamily="18" charset="0"/>
                      </a:rPr>
                      <m:t>𝚤</m:t>
                    </m:r>
                    <m:r>
                      <m:rPr>
                        <m:sty m:val="p"/>
                      </m:rPr>
                      <a:rPr lang="tr-TR" b="0" i="0" smtClean="0">
                        <a:latin typeface="Cambria Math" panose="02040503050406030204" pitchFamily="18" charset="0"/>
                      </a:rPr>
                      <m:t>rl</m:t>
                    </m:r>
                    <m:r>
                      <a:rPr lang="tr-TR" b="0" i="0" smtClean="0">
                        <a:latin typeface="Cambria Math" panose="02040503050406030204" pitchFamily="18" charset="0"/>
                      </a:rPr>
                      <m:t>𝚤</m:t>
                    </m:r>
                    <m:r>
                      <m:rPr>
                        <m:sty m:val="p"/>
                      </m:rPr>
                      <a:rPr lang="tr-TR" b="0" i="0" smtClean="0">
                        <a:latin typeface="Cambria Math" panose="02040503050406030204" pitchFamily="18" charset="0"/>
                      </a:rPr>
                      <m:t>klar</m:t>
                    </m:r>
                    <m:r>
                      <a:rPr lang="tr-TR" b="0" i="0" smtClean="0">
                        <a:latin typeface="Cambria Math" panose="02040503050406030204" pitchFamily="18" charset="0"/>
                      </a:rPr>
                      <m:t>𝚤</m:t>
                    </m:r>
                    <m:r>
                      <a:rPr lang="tr-TR" b="0" i="0" smtClean="0">
                        <a:latin typeface="Cambria Math" panose="02040503050406030204" pitchFamily="18" charset="0"/>
                      </a:rPr>
                      <m:t> </m:t>
                    </m:r>
                    <m:r>
                      <m:rPr>
                        <m:sty m:val="p"/>
                      </m:rPr>
                      <a:rPr lang="tr-TR" b="0" i="0" smtClean="0">
                        <a:latin typeface="Cambria Math" panose="02040503050406030204" pitchFamily="18" charset="0"/>
                      </a:rPr>
                      <m:t>a</m:t>
                    </m:r>
                    <m:r>
                      <a:rPr lang="tr-TR" b="0" i="0" smtClean="0">
                        <a:latin typeface="Cambria Math" panose="02040503050406030204" pitchFamily="18" charset="0"/>
                      </a:rPr>
                      <m:t>ş</m:t>
                    </m:r>
                    <m:r>
                      <m:rPr>
                        <m:sty m:val="p"/>
                      </m:rPr>
                      <a:rPr lang="tr-TR" b="0" i="0" smtClean="0">
                        <a:latin typeface="Cambria Math" panose="02040503050406030204" pitchFamily="18" charset="0"/>
                      </a:rPr>
                      <m:t>a</m:t>
                    </m:r>
                    <m:r>
                      <a:rPr lang="tr-TR" b="0" i="0" smtClean="0">
                        <a:latin typeface="Cambria Math" panose="02040503050406030204" pitchFamily="18" charset="0"/>
                      </a:rPr>
                      <m:t>ğ</m:t>
                    </m:r>
                    <m:r>
                      <a:rPr lang="tr-TR" b="0" i="0" smtClean="0">
                        <a:latin typeface="Cambria Math" panose="02040503050406030204" pitchFamily="18" charset="0"/>
                      </a:rPr>
                      <m:t>𝚤</m:t>
                    </m:r>
                    <m:r>
                      <m:rPr>
                        <m:sty m:val="p"/>
                      </m:rPr>
                      <a:rPr lang="tr-TR" b="0" i="0" smtClean="0">
                        <a:latin typeface="Cambria Math" panose="02040503050406030204" pitchFamily="18" charset="0"/>
                      </a:rPr>
                      <m:t>daki</m:t>
                    </m:r>
                    <m:r>
                      <a:rPr lang="tr-TR" b="0" i="0" smtClean="0">
                        <a:latin typeface="Cambria Math" panose="02040503050406030204" pitchFamily="18" charset="0"/>
                      </a:rPr>
                      <m:t> </m:t>
                    </m:r>
                    <m:r>
                      <m:rPr>
                        <m:sty m:val="p"/>
                      </m:rPr>
                      <a:rPr lang="tr-TR" b="0" i="0" smtClean="0">
                        <a:latin typeface="Cambria Math" panose="02040503050406030204" pitchFamily="18" charset="0"/>
                      </a:rPr>
                      <m:t>e</m:t>
                    </m:r>
                    <m:r>
                      <a:rPr lang="tr-TR" b="0" i="0" smtClean="0">
                        <a:latin typeface="Cambria Math" panose="02040503050406030204" pitchFamily="18" charset="0"/>
                      </a:rPr>
                      <m:t>ş</m:t>
                    </m:r>
                    <m:r>
                      <m:rPr>
                        <m:sty m:val="p"/>
                      </m:rPr>
                      <a:rPr lang="tr-TR" b="0" i="0" smtClean="0">
                        <a:latin typeface="Cambria Math" panose="02040503050406030204" pitchFamily="18" charset="0"/>
                      </a:rPr>
                      <m:t>itliklere</m:t>
                    </m:r>
                    <m:r>
                      <a:rPr lang="tr-TR" b="0" i="0" smtClean="0">
                        <a:latin typeface="Cambria Math" panose="02040503050406030204" pitchFamily="18" charset="0"/>
                      </a:rPr>
                      <m:t> </m:t>
                    </m:r>
                    <m:r>
                      <m:rPr>
                        <m:sty m:val="p"/>
                      </m:rPr>
                      <a:rPr lang="tr-TR" b="0" i="0" smtClean="0">
                        <a:latin typeface="Cambria Math" panose="02040503050406030204" pitchFamily="18" charset="0"/>
                      </a:rPr>
                      <m:t>g</m:t>
                    </m:r>
                    <m:r>
                      <a:rPr lang="tr-TR" b="0" i="0" smtClean="0">
                        <a:latin typeface="Cambria Math" panose="02040503050406030204" pitchFamily="18" charset="0"/>
                      </a:rPr>
                      <m:t>ö</m:t>
                    </m:r>
                    <m:r>
                      <m:rPr>
                        <m:sty m:val="p"/>
                      </m:rPr>
                      <a:rPr lang="tr-TR" b="0" i="0" smtClean="0">
                        <a:latin typeface="Cambria Math" panose="02040503050406030204" pitchFamily="18" charset="0"/>
                      </a:rPr>
                      <m:t>re</m:t>
                    </m:r>
                    <m:r>
                      <a:rPr lang="tr-TR" b="0" i="0" smtClean="0">
                        <a:latin typeface="Cambria Math" panose="02040503050406030204" pitchFamily="18" charset="0"/>
                      </a:rPr>
                      <m:t> </m:t>
                    </m:r>
                    <m:r>
                      <m:rPr>
                        <m:sty m:val="p"/>
                      </m:rPr>
                      <a:rPr lang="tr-TR" b="0" i="0" smtClean="0">
                        <a:latin typeface="Cambria Math" panose="02040503050406030204" pitchFamily="18" charset="0"/>
                      </a:rPr>
                      <m:t>g</m:t>
                    </m:r>
                    <m:r>
                      <a:rPr lang="tr-TR" b="0" i="0" smtClean="0">
                        <a:latin typeface="Cambria Math" panose="02040503050406030204" pitchFamily="18" charset="0"/>
                      </a:rPr>
                      <m:t>ü</m:t>
                    </m:r>
                    <m:r>
                      <m:rPr>
                        <m:sty m:val="p"/>
                      </m:rPr>
                      <a:rPr lang="tr-TR" b="0" i="0" smtClean="0">
                        <a:latin typeface="Cambria Math" panose="02040503050406030204" pitchFamily="18" charset="0"/>
                      </a:rPr>
                      <m:t>ncelle</m:t>
                    </m:r>
                    <m:r>
                      <a:rPr lang="tr-TR" b="0" i="0" smtClean="0">
                        <a:latin typeface="Cambria Math" panose="02040503050406030204" pitchFamily="18" charset="0"/>
                      </a:rPr>
                      <m:t>:</m:t>
                    </m:r>
                  </m:oMath>
                </a14:m>
                <a:endParaRPr lang="tr-TR" b="0" dirty="0"/>
              </a:p>
              <a:p>
                <a:pPr algn="l"/>
                <a:endParaRPr lang="tr-TR" b="0" i="0" dirty="0">
                  <a:latin typeface="Cambria Math" panose="02040503050406030204" pitchFamily="18" charset="0"/>
                </a:endParaRPr>
              </a:p>
              <a:p>
                <a:pPr marL="342900" indent="-342900" algn="l">
                  <a:buFont typeface="Calibri" panose="020F0502020204030204" pitchFamily="34" charset="0"/>
                  <a:buChar char="∞"/>
                </a:pPr>
                <a14:m>
                  <m:oMath xmlns:m="http://schemas.openxmlformats.org/officeDocument/2006/math">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r>
                              <a:rPr lang="tr-TR" b="0" i="1" smtClean="0">
                                <a:latin typeface="Cambria Math" panose="02040503050406030204" pitchFamily="18" charset="0"/>
                              </a:rPr>
                              <m:t>𝐸</m:t>
                            </m:r>
                            <m:r>
                              <a:rPr lang="tr-TR" b="0" i="1" smtClean="0">
                                <a:latin typeface="Cambria Math" panose="02040503050406030204" pitchFamily="18" charset="0"/>
                              </a:rPr>
                              <m:t>=</m:t>
                            </m:r>
                            <m:r>
                              <a:rPr lang="tr-TR" b="0" i="1" smtClean="0">
                                <a:latin typeface="Cambria Math" panose="02040503050406030204" pitchFamily="18" charset="0"/>
                              </a:rPr>
                              <m:t>𝐵</m:t>
                            </m:r>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𝑏𝑒𝑘𝑙𝑒𝑛𝑒𝑛</m:t>
                                </m:r>
                              </m:e>
                            </m:d>
                            <m:r>
                              <a:rPr lang="tr-TR" b="0" i="1" smtClean="0">
                                <a:latin typeface="Cambria Math" panose="02040503050406030204" pitchFamily="18" charset="0"/>
                              </a:rPr>
                              <m:t>−Ç (ç</m:t>
                            </m:r>
                            <m:r>
                              <a:rPr lang="tr-TR" b="0" i="1" smtClean="0">
                                <a:latin typeface="Cambria Math" panose="02040503050406030204" pitchFamily="18" charset="0"/>
                              </a:rPr>
                              <m:t>𝚤𝑘𝑡𝚤</m:t>
                            </m:r>
                            <m:r>
                              <a:rPr lang="tr-TR" b="0" i="1" smtClean="0">
                                <a:latin typeface="Cambria Math" panose="02040503050406030204" pitchFamily="18" charset="0"/>
                              </a:rPr>
                              <m:t>)</m:t>
                            </m:r>
                          </m:e>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𝑦𝑒𝑛𝑖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𝑒𝑠𝑘𝑖</m:t>
                                </m:r>
                              </m:sub>
                            </m:sSub>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m:t>
                            </m:r>
                            <m:r>
                              <a:rPr lang="tr-TR" b="0" i="1" smtClean="0">
                                <a:latin typeface="Cambria Math" panose="02040503050406030204" pitchFamily="18" charset="0"/>
                              </a:rPr>
                              <m:t>𝐸</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𝑖</m:t>
                                </m:r>
                              </m:sub>
                            </m:sSub>
                          </m:e>
                          <m:e>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𝑦𝑒𝑛𝑖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𝑒𝑠𝑘𝑖</m:t>
                                </m:r>
                              </m:sub>
                            </m:sSub>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m:t>
                            </m:r>
                            <m:r>
                              <a:rPr lang="tr-TR" b="0" i="1" smtClean="0">
                                <a:latin typeface="Cambria Math" panose="02040503050406030204" pitchFamily="18" charset="0"/>
                              </a:rPr>
                              <m:t>𝐸</m:t>
                            </m:r>
                          </m:e>
                        </m:eqArr>
                      </m:e>
                    </m:d>
                  </m:oMath>
                </a14:m>
                <a:endParaRPr lang="tr-TR" b="0" dirty="0"/>
              </a:p>
              <a:p>
                <a:pPr algn="l"/>
                <a:r>
                  <a:rPr lang="tr-TR" b="0" dirty="0"/>
                  <a:t>	</a:t>
                </a:r>
              </a:p>
              <a:p>
                <a:pPr marL="342900" indent="-342900" algn="l">
                  <a:buFont typeface="Calibri" panose="020F0502020204030204" pitchFamily="34" charset="0"/>
                  <a:buChar char="∞"/>
                </a:pPr>
                <a:endParaRPr lang="tr-TR" b="1" dirty="0"/>
              </a:p>
              <a:p>
                <a:pPr marL="342900" indent="-342900" algn="l">
                  <a:buFont typeface="Calibri" panose="020F0502020204030204" pitchFamily="34" charset="0"/>
                  <a:buChar char="∞"/>
                </a:pPr>
                <a:r>
                  <a:rPr lang="tr-TR" b="1" dirty="0"/>
                  <a:t>5.Adım: </a:t>
                </a:r>
                <a14:m>
                  <m:oMath xmlns:m="http://schemas.openxmlformats.org/officeDocument/2006/math">
                    <m:r>
                      <m:rPr>
                        <m:sty m:val="p"/>
                      </m:rPr>
                      <a:rPr lang="tr-TR" b="0" i="0" smtClean="0">
                        <a:latin typeface="Cambria Math" panose="02040503050406030204" pitchFamily="18" charset="0"/>
                      </a:rPr>
                      <m:t>B</m:t>
                    </m:r>
                    <m:r>
                      <a:rPr lang="tr-TR" b="0" i="0" smtClean="0">
                        <a:latin typeface="Cambria Math" panose="02040503050406030204" pitchFamily="18" charset="0"/>
                      </a:rPr>
                      <m:t>ü</m:t>
                    </m:r>
                    <m:r>
                      <m:rPr>
                        <m:sty m:val="p"/>
                      </m:rPr>
                      <a:rPr lang="tr-TR" b="0" i="0" smtClean="0">
                        <a:latin typeface="Cambria Math" panose="02040503050406030204" pitchFamily="18" charset="0"/>
                      </a:rPr>
                      <m:t>t</m:t>
                    </m:r>
                    <m:r>
                      <a:rPr lang="tr-TR" b="0" i="0" smtClean="0">
                        <a:latin typeface="Cambria Math" panose="02040503050406030204" pitchFamily="18" charset="0"/>
                      </a:rPr>
                      <m:t>ü</m:t>
                    </m:r>
                    <m:r>
                      <m:rPr>
                        <m:sty m:val="p"/>
                      </m:rPr>
                      <a:rPr lang="tr-TR" b="0" i="0" smtClean="0">
                        <a:latin typeface="Cambria Math" panose="02040503050406030204" pitchFamily="18" charset="0"/>
                      </a:rPr>
                      <m:t>n</m:t>
                    </m:r>
                    <m:r>
                      <a:rPr lang="tr-TR" b="0" i="0" smtClean="0">
                        <a:latin typeface="Cambria Math" panose="02040503050406030204" pitchFamily="18" charset="0"/>
                      </a:rPr>
                      <m:t> </m:t>
                    </m:r>
                    <m:r>
                      <m:rPr>
                        <m:sty m:val="p"/>
                      </m:rPr>
                      <a:rPr lang="tr-TR" b="0" i="0" smtClean="0">
                        <a:latin typeface="Cambria Math" panose="02040503050406030204" pitchFamily="18" charset="0"/>
                      </a:rPr>
                      <m:t>girdiler</m:t>
                    </m:r>
                    <m:r>
                      <a:rPr lang="tr-TR" b="0" i="0" smtClean="0">
                        <a:latin typeface="Cambria Math" panose="02040503050406030204" pitchFamily="18" charset="0"/>
                      </a:rPr>
                      <m:t> </m:t>
                    </m:r>
                    <m:r>
                      <m:rPr>
                        <m:sty m:val="p"/>
                      </m:rPr>
                      <a:rPr lang="tr-TR" b="0" i="0" smtClean="0">
                        <a:latin typeface="Cambria Math" panose="02040503050406030204" pitchFamily="18" charset="0"/>
                      </a:rPr>
                      <m:t>do</m:t>
                    </m:r>
                    <m:r>
                      <a:rPr lang="tr-TR" b="0" i="0" smtClean="0">
                        <a:latin typeface="Cambria Math" panose="02040503050406030204" pitchFamily="18" charset="0"/>
                      </a:rPr>
                      <m:t>ğ</m:t>
                    </m:r>
                    <m:r>
                      <m:rPr>
                        <m:sty m:val="p"/>
                      </m:rPr>
                      <a:rPr lang="tr-TR" b="0" i="0" smtClean="0">
                        <a:latin typeface="Cambria Math" panose="02040503050406030204" pitchFamily="18" charset="0"/>
                      </a:rPr>
                      <m:t>ru</m:t>
                    </m:r>
                    <m:r>
                      <a:rPr lang="tr-TR" b="0" i="0" smtClean="0">
                        <a:latin typeface="Cambria Math" panose="02040503050406030204" pitchFamily="18" charset="0"/>
                      </a:rPr>
                      <m:t> </m:t>
                    </m:r>
                    <m:r>
                      <m:rPr>
                        <m:sty m:val="p"/>
                      </m:rPr>
                      <a:rPr lang="tr-TR" b="0" i="0" smtClean="0">
                        <a:latin typeface="Cambria Math" panose="02040503050406030204" pitchFamily="18" charset="0"/>
                      </a:rPr>
                      <m:t>s</m:t>
                    </m:r>
                    <m:r>
                      <a:rPr lang="tr-TR" b="0" i="0" smtClean="0">
                        <a:latin typeface="Cambria Math" panose="02040503050406030204" pitchFamily="18" charset="0"/>
                      </a:rPr>
                      <m:t>𝚤</m:t>
                    </m:r>
                    <m:r>
                      <m:rPr>
                        <m:sty m:val="p"/>
                      </m:rPr>
                      <a:rPr lang="tr-TR" b="0" i="0" smtClean="0">
                        <a:latin typeface="Cambria Math" panose="02040503050406030204" pitchFamily="18" charset="0"/>
                      </a:rPr>
                      <m:t>n</m:t>
                    </m:r>
                    <m:r>
                      <a:rPr lang="tr-TR" b="0" i="0" smtClean="0">
                        <a:latin typeface="Cambria Math" panose="02040503050406030204" pitchFamily="18" charset="0"/>
                      </a:rPr>
                      <m:t>𝚤</m:t>
                    </m:r>
                    <m:r>
                      <m:rPr>
                        <m:sty m:val="p"/>
                      </m:rPr>
                      <a:rPr lang="tr-TR" b="0" i="0" smtClean="0">
                        <a:latin typeface="Cambria Math" panose="02040503050406030204" pitchFamily="18" charset="0"/>
                      </a:rPr>
                      <m:t>fland</m:t>
                    </m:r>
                    <m:r>
                      <a:rPr lang="tr-TR" b="0" i="0" smtClean="0">
                        <a:latin typeface="Cambria Math" panose="02040503050406030204" pitchFamily="18" charset="0"/>
                      </a:rPr>
                      <m:t>𝚤</m:t>
                    </m:r>
                    <m:r>
                      <m:rPr>
                        <m:sty m:val="p"/>
                      </m:rPr>
                      <a:rPr lang="tr-TR" b="0" i="0" smtClean="0">
                        <a:latin typeface="Cambria Math" panose="02040503050406030204" pitchFamily="18" charset="0"/>
                      </a:rPr>
                      <m:t>rma</m:t>
                    </m:r>
                    <m:r>
                      <a:rPr lang="tr-TR" b="0" i="0" smtClean="0">
                        <a:latin typeface="Cambria Math" panose="02040503050406030204" pitchFamily="18" charset="0"/>
                      </a:rPr>
                      <m:t> </m:t>
                    </m:r>
                    <m:r>
                      <m:rPr>
                        <m:sty m:val="p"/>
                      </m:rPr>
                      <a:rPr lang="tr-TR" b="0" i="0" smtClean="0">
                        <a:latin typeface="Cambria Math" panose="02040503050406030204" pitchFamily="18" charset="0"/>
                      </a:rPr>
                      <m:t>yap</m:t>
                    </m:r>
                    <m:r>
                      <a:rPr lang="tr-TR" b="0" i="0" smtClean="0">
                        <a:latin typeface="Cambria Math" panose="02040503050406030204" pitchFamily="18" charset="0"/>
                      </a:rPr>
                      <m:t>𝚤</m:t>
                    </m:r>
                    <m:r>
                      <m:rPr>
                        <m:sty m:val="p"/>
                      </m:rPr>
                      <a:rPr lang="tr-TR" b="0" i="0" smtClean="0">
                        <a:latin typeface="Cambria Math" panose="02040503050406030204" pitchFamily="18" charset="0"/>
                      </a:rPr>
                      <m:t>l</m:t>
                    </m:r>
                    <m:r>
                      <a:rPr lang="tr-TR" b="0" i="0" smtClean="0">
                        <a:latin typeface="Cambria Math" panose="02040503050406030204" pitchFamily="18" charset="0"/>
                      </a:rPr>
                      <m:t>𝚤</m:t>
                    </m:r>
                    <m:r>
                      <m:rPr>
                        <m:sty m:val="p"/>
                      </m:rPr>
                      <a:rPr lang="tr-TR" b="0" i="0" smtClean="0">
                        <a:latin typeface="Cambria Math" panose="02040503050406030204" pitchFamily="18" charset="0"/>
                      </a:rPr>
                      <m:t>ncaya</m:t>
                    </m:r>
                    <m:r>
                      <a:rPr lang="tr-TR" b="0" i="0" smtClean="0">
                        <a:latin typeface="Cambria Math" panose="02040503050406030204" pitchFamily="18" charset="0"/>
                      </a:rPr>
                      <m:t> </m:t>
                    </m:r>
                    <m:r>
                      <m:rPr>
                        <m:sty m:val="p"/>
                      </m:rPr>
                      <a:rPr lang="tr-TR" b="0" i="0" smtClean="0">
                        <a:latin typeface="Cambria Math" panose="02040503050406030204" pitchFamily="18" charset="0"/>
                      </a:rPr>
                      <m:t>kadar</m:t>
                    </m:r>
                    <m:r>
                      <a:rPr lang="tr-TR" b="0" i="0" smtClean="0">
                        <a:latin typeface="Cambria Math" panose="02040503050406030204" pitchFamily="18" charset="0"/>
                      </a:rPr>
                      <m:t> </m:t>
                    </m:r>
                    <m:r>
                      <m:rPr>
                        <m:sty m:val="p"/>
                      </m:rPr>
                      <a:rPr lang="tr-TR" b="0" i="0" smtClean="0">
                        <a:latin typeface="Cambria Math" panose="02040503050406030204" pitchFamily="18" charset="0"/>
                      </a:rPr>
                      <m:t>Ad</m:t>
                    </m:r>
                    <m:r>
                      <a:rPr lang="tr-TR" b="0" i="0" smtClean="0">
                        <a:latin typeface="Cambria Math" panose="02040503050406030204" pitchFamily="18" charset="0"/>
                      </a:rPr>
                      <m:t>𝚤</m:t>
                    </m:r>
                    <m:r>
                      <m:rPr>
                        <m:sty m:val="p"/>
                      </m:rPr>
                      <a:rPr lang="tr-TR" b="0" i="0" smtClean="0">
                        <a:latin typeface="Cambria Math" panose="02040503050406030204" pitchFamily="18" charset="0"/>
                      </a:rPr>
                      <m:t>m</m:t>
                    </m:r>
                    <m:r>
                      <a:rPr lang="tr-TR" b="0" i="0" smtClean="0">
                        <a:latin typeface="Cambria Math" panose="02040503050406030204" pitchFamily="18" charset="0"/>
                      </a:rPr>
                      <m:t> 2 </m:t>
                    </m:r>
                    <m:r>
                      <m:rPr>
                        <m:sty m:val="p"/>
                      </m:rPr>
                      <a:rPr lang="tr-TR" b="0" i="0" smtClean="0">
                        <a:latin typeface="Cambria Math" panose="02040503050406030204" pitchFamily="18" charset="0"/>
                      </a:rPr>
                      <m:t>ile</m:t>
                    </m:r>
                    <m:r>
                      <a:rPr lang="tr-TR" b="0" i="0" smtClean="0">
                        <a:latin typeface="Cambria Math" panose="02040503050406030204" pitchFamily="18" charset="0"/>
                      </a:rPr>
                      <m:t> 4 </m:t>
                    </m:r>
                    <m:r>
                      <m:rPr>
                        <m:sty m:val="p"/>
                      </m:rPr>
                      <a:rPr lang="tr-TR" b="0" i="0" smtClean="0">
                        <a:latin typeface="Cambria Math" panose="02040503050406030204" pitchFamily="18" charset="0"/>
                      </a:rPr>
                      <m:t>aras</m:t>
                    </m:r>
                    <m:r>
                      <a:rPr lang="tr-TR" b="0" i="0" smtClean="0">
                        <a:latin typeface="Cambria Math" panose="02040503050406030204" pitchFamily="18" charset="0"/>
                      </a:rPr>
                      <m:t>𝚤</m:t>
                    </m:r>
                    <m:r>
                      <m:rPr>
                        <m:sty m:val="p"/>
                      </m:rPr>
                      <a:rPr lang="tr-TR" b="0" i="0" smtClean="0">
                        <a:latin typeface="Cambria Math" panose="02040503050406030204" pitchFamily="18" charset="0"/>
                      </a:rPr>
                      <m:t>n</m:t>
                    </m:r>
                    <m:r>
                      <a:rPr lang="tr-TR" b="0" i="0" smtClean="0">
                        <a:latin typeface="Cambria Math" panose="02040503050406030204" pitchFamily="18" charset="0"/>
                      </a:rPr>
                      <m:t>𝚤</m:t>
                    </m:r>
                    <m:r>
                      <a:rPr lang="tr-TR" b="0" i="0" smtClean="0">
                        <a:latin typeface="Cambria Math" panose="02040503050406030204" pitchFamily="18" charset="0"/>
                      </a:rPr>
                      <m:t> </m:t>
                    </m:r>
                    <m:r>
                      <m:rPr>
                        <m:sty m:val="p"/>
                      </m:rPr>
                      <a:rPr lang="tr-TR" b="0" i="0" smtClean="0">
                        <a:latin typeface="Cambria Math" panose="02040503050406030204" pitchFamily="18" charset="0"/>
                      </a:rPr>
                      <m:t>tekrarla</m:t>
                    </m:r>
                    <m:r>
                      <a:rPr lang="tr-TR" b="0" i="0" smtClean="0">
                        <a:latin typeface="Cambria Math" panose="02040503050406030204" pitchFamily="18" charset="0"/>
                      </a:rPr>
                      <m:t>.</m:t>
                    </m:r>
                  </m:oMath>
                </a14:m>
                <a:endParaRPr lang="tr-TR" dirty="0"/>
              </a:p>
            </p:txBody>
          </p:sp>
        </mc:Choice>
        <mc:Fallback xmlns="">
          <p:sp>
            <p:nvSpPr>
              <p:cNvPr id="12" name="Alt Başlık 2">
                <a:extLst>
                  <a:ext uri="{FF2B5EF4-FFF2-40B4-BE49-F238E27FC236}">
                    <a16:creationId xmlns:a16="http://schemas.microsoft.com/office/drawing/2014/main" id="{1923475F-A03E-24DB-A4D1-283DB8AC24F6}"/>
                  </a:ext>
                </a:extLst>
              </p:cNvPr>
              <p:cNvSpPr txBox="1">
                <a:spLocks noRot="1" noChangeAspect="1" noMove="1" noResize="1" noEditPoints="1" noAdjustHandles="1" noChangeArrowheads="1" noChangeShapeType="1" noTextEdit="1"/>
              </p:cNvSpPr>
              <p:nvPr/>
            </p:nvSpPr>
            <p:spPr>
              <a:xfrm>
                <a:off x="0" y="1160490"/>
                <a:ext cx="12192000" cy="5037110"/>
              </a:xfrm>
              <a:prstGeom prst="rect">
                <a:avLst/>
              </a:prstGeom>
              <a:blipFill>
                <a:blip r:embed="rId2"/>
                <a:stretch>
                  <a:fillRect l="-800" t="-1814"/>
                </a:stretch>
              </a:blipFill>
            </p:spPr>
            <p:txBody>
              <a:bodyPr/>
              <a:lstStyle/>
              <a:p>
                <a:r>
                  <a:rPr lang="tr-TR">
                    <a:noFill/>
                  </a:rPr>
                  <a:t> </a:t>
                </a:r>
              </a:p>
            </p:txBody>
          </p:sp>
        </mc:Fallback>
      </mc:AlternateContent>
    </p:spTree>
    <p:extLst>
      <p:ext uri="{BB962C8B-B14F-4D97-AF65-F5344CB8AC3E}">
        <p14:creationId xmlns:p14="http://schemas.microsoft.com/office/powerpoint/2010/main" val="1864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ÇKA Modelinin Yapısı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7</a:t>
            </a:fld>
            <a:endParaRPr lang="tr-TR"/>
          </a:p>
        </p:txBody>
      </p:sp>
      <p:grpSp>
        <p:nvGrpSpPr>
          <p:cNvPr id="139" name="Grup 138">
            <a:extLst>
              <a:ext uri="{FF2B5EF4-FFF2-40B4-BE49-F238E27FC236}">
                <a16:creationId xmlns:a16="http://schemas.microsoft.com/office/drawing/2014/main" id="{3F3E2735-BE30-AB7E-4674-BAE30DF3DA0C}"/>
              </a:ext>
            </a:extLst>
          </p:cNvPr>
          <p:cNvGrpSpPr/>
          <p:nvPr/>
        </p:nvGrpSpPr>
        <p:grpSpPr>
          <a:xfrm>
            <a:off x="3234784" y="566948"/>
            <a:ext cx="8748369" cy="4322021"/>
            <a:chOff x="150208" y="1615460"/>
            <a:chExt cx="8748369" cy="4322021"/>
          </a:xfrm>
        </p:grpSpPr>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207801" y="17904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150208" y="268873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2525375" y="196844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1889979" y="163695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1223352" y="196844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7226300" y="196844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7867168" y="17904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1891610" y="254771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1165759" y="287919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2527006" y="196844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2587978" y="5274505"/>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2905676" y="1968445"/>
              <a:ext cx="1364617" cy="3306060"/>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4270293" y="161546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22" name="Alt Başlık 2">
              <a:extLst>
                <a:ext uri="{FF2B5EF4-FFF2-40B4-BE49-F238E27FC236}">
                  <a16:creationId xmlns:a16="http://schemas.microsoft.com/office/drawing/2014/main" id="{9DA1826C-81F0-EB36-7603-81D0345D066F}"/>
                </a:ext>
              </a:extLst>
            </p:cNvPr>
            <p:cNvSpPr txBox="1">
              <a:spLocks/>
            </p:cNvSpPr>
            <p:nvPr/>
          </p:nvSpPr>
          <p:spPr>
            <a:xfrm>
              <a:off x="150208" y="4353143"/>
              <a:ext cx="1091015"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N</a:t>
              </a:r>
            </a:p>
          </p:txBody>
        </p:sp>
        <p:sp>
          <p:nvSpPr>
            <p:cNvPr id="23" name="Oval 22">
              <a:extLst>
                <a:ext uri="{FF2B5EF4-FFF2-40B4-BE49-F238E27FC236}">
                  <a16:creationId xmlns:a16="http://schemas.microsoft.com/office/drawing/2014/main" id="{F76BCF55-2DFD-EC00-C632-5526480D5E93}"/>
                </a:ext>
              </a:extLst>
            </p:cNvPr>
            <p:cNvSpPr/>
            <p:nvPr/>
          </p:nvSpPr>
          <p:spPr>
            <a:xfrm>
              <a:off x="1889979" y="4221628"/>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4" name="Düz Ok Bağlayıcısı 23">
              <a:extLst>
                <a:ext uri="{FF2B5EF4-FFF2-40B4-BE49-F238E27FC236}">
                  <a16:creationId xmlns:a16="http://schemas.microsoft.com/office/drawing/2014/main" id="{627B5B81-6F41-A60E-2CDC-161EFCF9DA7D}"/>
                </a:ext>
              </a:extLst>
            </p:cNvPr>
            <p:cNvCxnSpPr>
              <a:cxnSpLocks/>
              <a:stCxn id="22" idx="3"/>
              <a:endCxn id="23" idx="2"/>
            </p:cNvCxnSpPr>
            <p:nvPr/>
          </p:nvCxnSpPr>
          <p:spPr>
            <a:xfrm>
              <a:off x="1241223" y="4543605"/>
              <a:ext cx="648756" cy="9511"/>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6" name="Düz Ok Bağlayıcısı 25">
              <a:extLst>
                <a:ext uri="{FF2B5EF4-FFF2-40B4-BE49-F238E27FC236}">
                  <a16:creationId xmlns:a16="http://schemas.microsoft.com/office/drawing/2014/main" id="{AC0C5906-2BED-0CD5-85EB-8900ACB5B946}"/>
                </a:ext>
              </a:extLst>
            </p:cNvPr>
            <p:cNvCxnSpPr>
              <a:cxnSpLocks/>
              <a:stCxn id="23" idx="6"/>
              <a:endCxn id="12" idx="2"/>
            </p:cNvCxnSpPr>
            <p:nvPr/>
          </p:nvCxnSpPr>
          <p:spPr>
            <a:xfrm flipV="1">
              <a:off x="2525375" y="1968445"/>
              <a:ext cx="1744918" cy="258467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2" name="Oval 31">
              <a:extLst>
                <a:ext uri="{FF2B5EF4-FFF2-40B4-BE49-F238E27FC236}">
                  <a16:creationId xmlns:a16="http://schemas.microsoft.com/office/drawing/2014/main" id="{127AEA95-27DE-E022-E015-4D69993DC651}"/>
                </a:ext>
              </a:extLst>
            </p:cNvPr>
            <p:cNvSpPr/>
            <p:nvPr/>
          </p:nvSpPr>
          <p:spPr>
            <a:xfrm>
              <a:off x="4290212" y="251939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3" name="Oval 32">
              <a:extLst>
                <a:ext uri="{FF2B5EF4-FFF2-40B4-BE49-F238E27FC236}">
                  <a16:creationId xmlns:a16="http://schemas.microsoft.com/office/drawing/2014/main" id="{2AD4DB38-9F7A-8C07-9700-9DDBB9370E5C}"/>
                </a:ext>
              </a:extLst>
            </p:cNvPr>
            <p:cNvSpPr/>
            <p:nvPr/>
          </p:nvSpPr>
          <p:spPr>
            <a:xfrm>
              <a:off x="4256664" y="3985619"/>
              <a:ext cx="813348" cy="6629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6468590" y="165242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8" name="Oval 37">
              <a:extLst>
                <a:ext uri="{FF2B5EF4-FFF2-40B4-BE49-F238E27FC236}">
                  <a16:creationId xmlns:a16="http://schemas.microsoft.com/office/drawing/2014/main" id="{485807CC-C505-7781-5B7B-71FAB7515623}"/>
                </a:ext>
              </a:extLst>
            </p:cNvPr>
            <p:cNvSpPr/>
            <p:nvPr/>
          </p:nvSpPr>
          <p:spPr>
            <a:xfrm>
              <a:off x="6468590" y="2559770"/>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9" name="Oval 38">
              <a:extLst>
                <a:ext uri="{FF2B5EF4-FFF2-40B4-BE49-F238E27FC236}">
                  <a16:creationId xmlns:a16="http://schemas.microsoft.com/office/drawing/2014/main" id="{83D7E1F2-25CA-51E6-DE6F-C11355CCE560}"/>
                </a:ext>
              </a:extLst>
            </p:cNvPr>
            <p:cNvSpPr/>
            <p:nvPr/>
          </p:nvSpPr>
          <p:spPr>
            <a:xfrm>
              <a:off x="6468590" y="379705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5083699" y="196844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2525375" y="196844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8" name="Düz Ok Bağlayıcısı 57">
              <a:extLst>
                <a:ext uri="{FF2B5EF4-FFF2-40B4-BE49-F238E27FC236}">
                  <a16:creationId xmlns:a16="http://schemas.microsoft.com/office/drawing/2014/main" id="{D0F8BC2F-85DE-27BF-910D-930AAD4AD725}"/>
                </a:ext>
              </a:extLst>
            </p:cNvPr>
            <p:cNvCxnSpPr>
              <a:cxnSpLocks/>
              <a:stCxn id="13" idx="6"/>
              <a:endCxn id="33" idx="2"/>
            </p:cNvCxnSpPr>
            <p:nvPr/>
          </p:nvCxnSpPr>
          <p:spPr>
            <a:xfrm>
              <a:off x="2525375" y="1968445"/>
              <a:ext cx="1731289" cy="234866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2527006" y="287238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9" name="Düz Ok Bağlayıcısı 68">
              <a:extLst>
                <a:ext uri="{FF2B5EF4-FFF2-40B4-BE49-F238E27FC236}">
                  <a16:creationId xmlns:a16="http://schemas.microsoft.com/office/drawing/2014/main" id="{3DBAED4F-F6E5-D5EF-7CF5-A9FFB5BF18B3}"/>
                </a:ext>
              </a:extLst>
            </p:cNvPr>
            <p:cNvCxnSpPr>
              <a:cxnSpLocks/>
              <a:stCxn id="19" idx="6"/>
              <a:endCxn id="33" idx="2"/>
            </p:cNvCxnSpPr>
            <p:nvPr/>
          </p:nvCxnSpPr>
          <p:spPr>
            <a:xfrm>
              <a:off x="2527006" y="2879198"/>
              <a:ext cx="1729658" cy="143791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2" name="Düz Ok Bağlayıcısı 71">
              <a:extLst>
                <a:ext uri="{FF2B5EF4-FFF2-40B4-BE49-F238E27FC236}">
                  <a16:creationId xmlns:a16="http://schemas.microsoft.com/office/drawing/2014/main" id="{AFB5572A-4546-A3BC-2115-3043659A7626}"/>
                </a:ext>
              </a:extLst>
            </p:cNvPr>
            <p:cNvCxnSpPr>
              <a:cxnSpLocks/>
              <a:stCxn id="23" idx="6"/>
              <a:endCxn id="32" idx="2"/>
            </p:cNvCxnSpPr>
            <p:nvPr/>
          </p:nvCxnSpPr>
          <p:spPr>
            <a:xfrm flipV="1">
              <a:off x="2525375" y="2872381"/>
              <a:ext cx="1764837" cy="1680735"/>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5" name="Düz Ok Bağlayıcısı 74">
              <a:extLst>
                <a:ext uri="{FF2B5EF4-FFF2-40B4-BE49-F238E27FC236}">
                  <a16:creationId xmlns:a16="http://schemas.microsoft.com/office/drawing/2014/main" id="{E58B3003-77F5-EB05-0B42-0F4612CD086D}"/>
                </a:ext>
              </a:extLst>
            </p:cNvPr>
            <p:cNvCxnSpPr>
              <a:cxnSpLocks/>
              <a:stCxn id="23" idx="6"/>
              <a:endCxn id="33" idx="2"/>
            </p:cNvCxnSpPr>
            <p:nvPr/>
          </p:nvCxnSpPr>
          <p:spPr>
            <a:xfrm flipV="1">
              <a:off x="2525375" y="4317108"/>
              <a:ext cx="1731289" cy="23600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5063780" y="196844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1" name="Düz Ok Bağlayıcısı 80">
              <a:extLst>
                <a:ext uri="{FF2B5EF4-FFF2-40B4-BE49-F238E27FC236}">
                  <a16:creationId xmlns:a16="http://schemas.microsoft.com/office/drawing/2014/main" id="{54A6CF41-F3A9-1E5C-1674-B573D574D183}"/>
                </a:ext>
              </a:extLst>
            </p:cNvPr>
            <p:cNvCxnSpPr>
              <a:cxnSpLocks/>
              <a:stCxn id="12" idx="6"/>
              <a:endCxn id="38" idx="2"/>
            </p:cNvCxnSpPr>
            <p:nvPr/>
          </p:nvCxnSpPr>
          <p:spPr>
            <a:xfrm>
              <a:off x="5063780" y="1968445"/>
              <a:ext cx="1404810" cy="90734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4" name="Düz Ok Bağlayıcısı 83">
              <a:extLst>
                <a:ext uri="{FF2B5EF4-FFF2-40B4-BE49-F238E27FC236}">
                  <a16:creationId xmlns:a16="http://schemas.microsoft.com/office/drawing/2014/main" id="{6167FB71-3568-8F7A-5E81-D24D77F34E79}"/>
                </a:ext>
              </a:extLst>
            </p:cNvPr>
            <p:cNvCxnSpPr>
              <a:cxnSpLocks/>
              <a:stCxn id="12" idx="6"/>
              <a:endCxn id="39" idx="2"/>
            </p:cNvCxnSpPr>
            <p:nvPr/>
          </p:nvCxnSpPr>
          <p:spPr>
            <a:xfrm>
              <a:off x="5063780" y="1968445"/>
              <a:ext cx="1404810" cy="2144629"/>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9" name="Düz Ok Bağlayıcısı 88">
              <a:extLst>
                <a:ext uri="{FF2B5EF4-FFF2-40B4-BE49-F238E27FC236}">
                  <a16:creationId xmlns:a16="http://schemas.microsoft.com/office/drawing/2014/main" id="{3B7F6353-0718-C9D3-2901-0C7CD6008945}"/>
                </a:ext>
              </a:extLst>
            </p:cNvPr>
            <p:cNvCxnSpPr>
              <a:cxnSpLocks/>
              <a:stCxn id="32" idx="6"/>
              <a:endCxn id="38" idx="2"/>
            </p:cNvCxnSpPr>
            <p:nvPr/>
          </p:nvCxnSpPr>
          <p:spPr>
            <a:xfrm>
              <a:off x="5083699" y="2872381"/>
              <a:ext cx="1384891" cy="340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2" name="Düz Ok Bağlayıcısı 91">
              <a:extLst>
                <a:ext uri="{FF2B5EF4-FFF2-40B4-BE49-F238E27FC236}">
                  <a16:creationId xmlns:a16="http://schemas.microsoft.com/office/drawing/2014/main" id="{927434CD-6E97-B7DA-1F39-BC1D0A332831}"/>
                </a:ext>
              </a:extLst>
            </p:cNvPr>
            <p:cNvCxnSpPr>
              <a:cxnSpLocks/>
              <a:stCxn id="32" idx="6"/>
              <a:endCxn id="39" idx="2"/>
            </p:cNvCxnSpPr>
            <p:nvPr/>
          </p:nvCxnSpPr>
          <p:spPr>
            <a:xfrm>
              <a:off x="5083699" y="2872381"/>
              <a:ext cx="1384891" cy="124069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5" name="Düz Ok Bağlayıcısı 94">
              <a:extLst>
                <a:ext uri="{FF2B5EF4-FFF2-40B4-BE49-F238E27FC236}">
                  <a16:creationId xmlns:a16="http://schemas.microsoft.com/office/drawing/2014/main" id="{4930DA44-D956-05FC-A601-C293768CAEF3}"/>
                </a:ext>
              </a:extLst>
            </p:cNvPr>
            <p:cNvCxnSpPr>
              <a:cxnSpLocks/>
              <a:stCxn id="33" idx="6"/>
              <a:endCxn id="35" idx="2"/>
            </p:cNvCxnSpPr>
            <p:nvPr/>
          </p:nvCxnSpPr>
          <p:spPr>
            <a:xfrm flipV="1">
              <a:off x="5070012" y="1968444"/>
              <a:ext cx="1398578" cy="234866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8" name="Düz Ok Bağlayıcısı 97">
              <a:extLst>
                <a:ext uri="{FF2B5EF4-FFF2-40B4-BE49-F238E27FC236}">
                  <a16:creationId xmlns:a16="http://schemas.microsoft.com/office/drawing/2014/main" id="{1C7643B1-2390-A1E2-6131-B557A989045A}"/>
                </a:ext>
              </a:extLst>
            </p:cNvPr>
            <p:cNvCxnSpPr>
              <a:cxnSpLocks/>
              <a:stCxn id="33" idx="6"/>
              <a:endCxn id="38" idx="2"/>
            </p:cNvCxnSpPr>
            <p:nvPr/>
          </p:nvCxnSpPr>
          <p:spPr>
            <a:xfrm flipV="1">
              <a:off x="5070012" y="2875789"/>
              <a:ext cx="1398578" cy="1441319"/>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01" name="Düz Ok Bağlayıcısı 100">
              <a:extLst>
                <a:ext uri="{FF2B5EF4-FFF2-40B4-BE49-F238E27FC236}">
                  <a16:creationId xmlns:a16="http://schemas.microsoft.com/office/drawing/2014/main" id="{9132F6D1-2B94-2A91-A8AB-CA8F87120829}"/>
                </a:ext>
              </a:extLst>
            </p:cNvPr>
            <p:cNvCxnSpPr>
              <a:cxnSpLocks/>
              <a:stCxn id="33" idx="6"/>
              <a:endCxn id="39" idx="2"/>
            </p:cNvCxnSpPr>
            <p:nvPr/>
          </p:nvCxnSpPr>
          <p:spPr>
            <a:xfrm flipV="1">
              <a:off x="5070012" y="4113074"/>
              <a:ext cx="1398578" cy="20403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08" name="Düz Ok Bağlayıcısı 107">
              <a:extLst>
                <a:ext uri="{FF2B5EF4-FFF2-40B4-BE49-F238E27FC236}">
                  <a16:creationId xmlns:a16="http://schemas.microsoft.com/office/drawing/2014/main" id="{AA625C10-6E55-9955-C6C1-AFD6C6641C76}"/>
                </a:ext>
              </a:extLst>
            </p:cNvPr>
            <p:cNvCxnSpPr>
              <a:cxnSpLocks/>
              <a:endCxn id="109" idx="1"/>
            </p:cNvCxnSpPr>
            <p:nvPr/>
          </p:nvCxnSpPr>
          <p:spPr>
            <a:xfrm>
              <a:off x="7226300" y="287653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09" name="Alt Başlık 2">
              <a:extLst>
                <a:ext uri="{FF2B5EF4-FFF2-40B4-BE49-F238E27FC236}">
                  <a16:creationId xmlns:a16="http://schemas.microsoft.com/office/drawing/2014/main" id="{3C9B9248-9DCA-F199-F6DD-03A39410B827}"/>
                </a:ext>
              </a:extLst>
            </p:cNvPr>
            <p:cNvSpPr txBox="1">
              <a:spLocks/>
            </p:cNvSpPr>
            <p:nvPr/>
          </p:nvSpPr>
          <p:spPr>
            <a:xfrm>
              <a:off x="7867168" y="269850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2</a:t>
              </a:r>
            </a:p>
          </p:txBody>
        </p:sp>
        <p:cxnSp>
          <p:nvCxnSpPr>
            <p:cNvPr id="110" name="Düz Ok Bağlayıcısı 109">
              <a:extLst>
                <a:ext uri="{FF2B5EF4-FFF2-40B4-BE49-F238E27FC236}">
                  <a16:creationId xmlns:a16="http://schemas.microsoft.com/office/drawing/2014/main" id="{36BBB266-E0AD-26D8-D357-C80A4F5B4184}"/>
                </a:ext>
              </a:extLst>
            </p:cNvPr>
            <p:cNvCxnSpPr>
              <a:cxnSpLocks/>
              <a:stCxn id="39" idx="6"/>
              <a:endCxn id="111" idx="1"/>
            </p:cNvCxnSpPr>
            <p:nvPr/>
          </p:nvCxnSpPr>
          <p:spPr>
            <a:xfrm>
              <a:off x="7226300" y="4113074"/>
              <a:ext cx="656726"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11" name="Alt Başlık 2">
              <a:extLst>
                <a:ext uri="{FF2B5EF4-FFF2-40B4-BE49-F238E27FC236}">
                  <a16:creationId xmlns:a16="http://schemas.microsoft.com/office/drawing/2014/main" id="{2B4F86AF-F8B6-97F7-E55D-0710CFE7F3B8}"/>
                </a:ext>
              </a:extLst>
            </p:cNvPr>
            <p:cNvSpPr txBox="1">
              <a:spLocks/>
            </p:cNvSpPr>
            <p:nvPr/>
          </p:nvSpPr>
          <p:spPr>
            <a:xfrm>
              <a:off x="7883026" y="39226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N</a:t>
              </a:r>
            </a:p>
          </p:txBody>
        </p:sp>
        <p:cxnSp>
          <p:nvCxnSpPr>
            <p:cNvPr id="114" name="Düz Bağlayıcı 113">
              <a:extLst>
                <a:ext uri="{FF2B5EF4-FFF2-40B4-BE49-F238E27FC236}">
                  <a16:creationId xmlns:a16="http://schemas.microsoft.com/office/drawing/2014/main" id="{AF2D5803-A293-9D89-571A-E01F3727A327}"/>
                </a:ext>
              </a:extLst>
            </p:cNvPr>
            <p:cNvCxnSpPr/>
            <p:nvPr/>
          </p:nvCxnSpPr>
          <p:spPr>
            <a:xfrm>
              <a:off x="2231355" y="3361191"/>
              <a:ext cx="0" cy="79262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Düz Bağlayıcı 114">
              <a:extLst>
                <a:ext uri="{FF2B5EF4-FFF2-40B4-BE49-F238E27FC236}">
                  <a16:creationId xmlns:a16="http://schemas.microsoft.com/office/drawing/2014/main" id="{714ABB30-FDA9-B2DB-213B-9979B83453C9}"/>
                </a:ext>
              </a:extLst>
            </p:cNvPr>
            <p:cNvCxnSpPr>
              <a:cxnSpLocks/>
            </p:cNvCxnSpPr>
            <p:nvPr/>
          </p:nvCxnSpPr>
          <p:spPr>
            <a:xfrm>
              <a:off x="4688043" y="3320446"/>
              <a:ext cx="0" cy="476609"/>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Düz Bağlayıcı 116">
              <a:extLst>
                <a:ext uri="{FF2B5EF4-FFF2-40B4-BE49-F238E27FC236}">
                  <a16:creationId xmlns:a16="http://schemas.microsoft.com/office/drawing/2014/main" id="{D48ED14E-F4DB-3D80-A875-B1D0FA6AADA4}"/>
                </a:ext>
              </a:extLst>
            </p:cNvPr>
            <p:cNvCxnSpPr>
              <a:cxnSpLocks/>
            </p:cNvCxnSpPr>
            <p:nvPr/>
          </p:nvCxnSpPr>
          <p:spPr>
            <a:xfrm>
              <a:off x="6864315" y="3320446"/>
              <a:ext cx="0" cy="476609"/>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2905676" y="2872381"/>
              <a:ext cx="1384536" cy="2402124"/>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26" name="Düz Ok Bağlayıcısı 125">
              <a:extLst>
                <a:ext uri="{FF2B5EF4-FFF2-40B4-BE49-F238E27FC236}">
                  <a16:creationId xmlns:a16="http://schemas.microsoft.com/office/drawing/2014/main" id="{D9360E19-6630-A673-2544-39DB328D2FA0}"/>
                </a:ext>
              </a:extLst>
            </p:cNvPr>
            <p:cNvCxnSpPr>
              <a:cxnSpLocks/>
              <a:stCxn id="36" idx="0"/>
              <a:endCxn id="33" idx="2"/>
            </p:cNvCxnSpPr>
            <p:nvPr/>
          </p:nvCxnSpPr>
          <p:spPr>
            <a:xfrm flipV="1">
              <a:off x="2905676" y="4317108"/>
              <a:ext cx="1350988" cy="957397"/>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5191159" y="5274505"/>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5508857" y="1968444"/>
              <a:ext cx="959733" cy="3306061"/>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33" name="Düz Ok Bağlayıcısı 132">
              <a:extLst>
                <a:ext uri="{FF2B5EF4-FFF2-40B4-BE49-F238E27FC236}">
                  <a16:creationId xmlns:a16="http://schemas.microsoft.com/office/drawing/2014/main" id="{6796E578-66D7-BD16-689E-AA97F32135D8}"/>
                </a:ext>
              </a:extLst>
            </p:cNvPr>
            <p:cNvCxnSpPr>
              <a:cxnSpLocks/>
              <a:stCxn id="129" idx="0"/>
              <a:endCxn id="38" idx="2"/>
            </p:cNvCxnSpPr>
            <p:nvPr/>
          </p:nvCxnSpPr>
          <p:spPr>
            <a:xfrm flipV="1">
              <a:off x="5508857" y="2875789"/>
              <a:ext cx="959733" cy="2398716"/>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36" name="Düz Ok Bağlayıcısı 135">
              <a:extLst>
                <a:ext uri="{FF2B5EF4-FFF2-40B4-BE49-F238E27FC236}">
                  <a16:creationId xmlns:a16="http://schemas.microsoft.com/office/drawing/2014/main" id="{CE5E64FF-9114-DD3A-DA27-DFB5C6D5A47F}"/>
                </a:ext>
              </a:extLst>
            </p:cNvPr>
            <p:cNvCxnSpPr>
              <a:cxnSpLocks/>
              <a:stCxn id="129" idx="0"/>
              <a:endCxn id="39" idx="2"/>
            </p:cNvCxnSpPr>
            <p:nvPr/>
          </p:nvCxnSpPr>
          <p:spPr>
            <a:xfrm flipV="1">
              <a:off x="5508857" y="4113074"/>
              <a:ext cx="959733" cy="1161431"/>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grpSp>
      <p:sp>
        <p:nvSpPr>
          <p:cNvPr id="140" name="Alt Başlık 2">
            <a:extLst>
              <a:ext uri="{FF2B5EF4-FFF2-40B4-BE49-F238E27FC236}">
                <a16:creationId xmlns:a16="http://schemas.microsoft.com/office/drawing/2014/main" id="{5DD3E473-D4D0-7BA7-B15C-6B4A89FE08E3}"/>
              </a:ext>
            </a:extLst>
          </p:cNvPr>
          <p:cNvSpPr txBox="1">
            <a:spLocks/>
          </p:cNvSpPr>
          <p:nvPr/>
        </p:nvSpPr>
        <p:spPr>
          <a:xfrm>
            <a:off x="0" y="5129928"/>
            <a:ext cx="11611429" cy="7551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ÇKA: </a:t>
            </a:r>
            <a:r>
              <a:rPr lang="tr-TR" dirty="0"/>
              <a:t>XOR problemini çözmek için yapılan çalışmalar neticesinde geliştirilmiştir.</a:t>
            </a:r>
          </a:p>
          <a:p>
            <a:pPr marL="342900" indent="-342900" algn="l">
              <a:buFont typeface="Calibri" panose="020F0502020204030204" pitchFamily="34" charset="0"/>
              <a:buChar char="∞"/>
            </a:pPr>
            <a:r>
              <a:rPr lang="tr-TR" b="1" dirty="0"/>
              <a:t> </a:t>
            </a:r>
            <a:r>
              <a:rPr lang="tr-TR" b="1" dirty="0" err="1"/>
              <a:t>Rumelhart</a:t>
            </a:r>
            <a:r>
              <a:rPr lang="tr-TR" b="1" dirty="0"/>
              <a:t> </a:t>
            </a:r>
            <a:r>
              <a:rPr lang="tr-TR" dirty="0"/>
              <a:t>vd. tarafından bu modele </a:t>
            </a:r>
            <a:r>
              <a:rPr lang="tr-TR" dirty="0">
                <a:solidFill>
                  <a:srgbClr val="00B050"/>
                </a:solidFill>
              </a:rPr>
              <a:t>«geriye yayılım modeli» (</a:t>
            </a:r>
            <a:r>
              <a:rPr lang="tr-TR" dirty="0" err="1">
                <a:solidFill>
                  <a:srgbClr val="00B050"/>
                </a:solidFill>
              </a:rPr>
              <a:t>backpropogation</a:t>
            </a:r>
            <a:r>
              <a:rPr lang="tr-TR" dirty="0">
                <a:solidFill>
                  <a:srgbClr val="00B050"/>
                </a:solidFill>
              </a:rPr>
              <a:t> network) </a:t>
            </a:r>
            <a:r>
              <a:rPr lang="tr-TR" dirty="0"/>
              <a:t>denmektedir.</a:t>
            </a:r>
            <a:endParaRPr lang="tr-TR" b="1" dirty="0">
              <a:solidFill>
                <a:srgbClr val="00B050"/>
              </a:solidFill>
            </a:endParaRPr>
          </a:p>
          <a:p>
            <a:pPr marL="342900" indent="-342900" algn="l">
              <a:buFont typeface="Calibri" panose="020F0502020204030204" pitchFamily="34" charset="0"/>
              <a:buChar char="∞"/>
            </a:pPr>
            <a:endParaRPr lang="tr-TR" dirty="0"/>
          </a:p>
        </p:txBody>
      </p:sp>
    </p:spTree>
    <p:extLst>
      <p:ext uri="{BB962C8B-B14F-4D97-AF65-F5344CB8AC3E}">
        <p14:creationId xmlns:p14="http://schemas.microsoft.com/office/powerpoint/2010/main" val="2978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fade">
                                      <p:cBhvr>
                                        <p:cTn id="12" dur="500"/>
                                        <p:tgtEl>
                                          <p:spTgt spid="1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ÇKA Modelinin Yapısı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8</a:t>
            </a:fld>
            <a:endParaRPr lang="tr-TR"/>
          </a:p>
        </p:txBody>
      </p:sp>
      <p:grpSp>
        <p:nvGrpSpPr>
          <p:cNvPr id="139" name="Grup 138">
            <a:extLst>
              <a:ext uri="{FF2B5EF4-FFF2-40B4-BE49-F238E27FC236}">
                <a16:creationId xmlns:a16="http://schemas.microsoft.com/office/drawing/2014/main" id="{3F3E2735-BE30-AB7E-4674-BAE30DF3DA0C}"/>
              </a:ext>
            </a:extLst>
          </p:cNvPr>
          <p:cNvGrpSpPr/>
          <p:nvPr/>
        </p:nvGrpSpPr>
        <p:grpSpPr>
          <a:xfrm>
            <a:off x="3149440" y="883940"/>
            <a:ext cx="8748369" cy="4322021"/>
            <a:chOff x="150208" y="1615460"/>
            <a:chExt cx="8748369" cy="4322021"/>
          </a:xfrm>
        </p:grpSpPr>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207801" y="17904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150208" y="268873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2525375" y="196844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1889979" y="163695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1223352" y="196844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7226300" y="196844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7867168" y="17904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1891610" y="254771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1165759" y="287919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2527006" y="196844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2587978" y="5274505"/>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2905676" y="1968445"/>
              <a:ext cx="1364617" cy="3306060"/>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4270293" y="161546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22" name="Alt Başlık 2">
              <a:extLst>
                <a:ext uri="{FF2B5EF4-FFF2-40B4-BE49-F238E27FC236}">
                  <a16:creationId xmlns:a16="http://schemas.microsoft.com/office/drawing/2014/main" id="{9DA1826C-81F0-EB36-7603-81D0345D066F}"/>
                </a:ext>
              </a:extLst>
            </p:cNvPr>
            <p:cNvSpPr txBox="1">
              <a:spLocks/>
            </p:cNvSpPr>
            <p:nvPr/>
          </p:nvSpPr>
          <p:spPr>
            <a:xfrm>
              <a:off x="150208" y="4353143"/>
              <a:ext cx="1091015"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N</a:t>
              </a:r>
            </a:p>
          </p:txBody>
        </p:sp>
        <p:sp>
          <p:nvSpPr>
            <p:cNvPr id="23" name="Oval 22">
              <a:extLst>
                <a:ext uri="{FF2B5EF4-FFF2-40B4-BE49-F238E27FC236}">
                  <a16:creationId xmlns:a16="http://schemas.microsoft.com/office/drawing/2014/main" id="{F76BCF55-2DFD-EC00-C632-5526480D5E93}"/>
                </a:ext>
              </a:extLst>
            </p:cNvPr>
            <p:cNvSpPr/>
            <p:nvPr/>
          </p:nvSpPr>
          <p:spPr>
            <a:xfrm>
              <a:off x="1889979" y="4221628"/>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4" name="Düz Ok Bağlayıcısı 23">
              <a:extLst>
                <a:ext uri="{FF2B5EF4-FFF2-40B4-BE49-F238E27FC236}">
                  <a16:creationId xmlns:a16="http://schemas.microsoft.com/office/drawing/2014/main" id="{627B5B81-6F41-A60E-2CDC-161EFCF9DA7D}"/>
                </a:ext>
              </a:extLst>
            </p:cNvPr>
            <p:cNvCxnSpPr>
              <a:cxnSpLocks/>
              <a:stCxn id="22" idx="3"/>
              <a:endCxn id="23" idx="2"/>
            </p:cNvCxnSpPr>
            <p:nvPr/>
          </p:nvCxnSpPr>
          <p:spPr>
            <a:xfrm>
              <a:off x="1241223" y="4543605"/>
              <a:ext cx="648756" cy="9511"/>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6" name="Düz Ok Bağlayıcısı 25">
              <a:extLst>
                <a:ext uri="{FF2B5EF4-FFF2-40B4-BE49-F238E27FC236}">
                  <a16:creationId xmlns:a16="http://schemas.microsoft.com/office/drawing/2014/main" id="{AC0C5906-2BED-0CD5-85EB-8900ACB5B946}"/>
                </a:ext>
              </a:extLst>
            </p:cNvPr>
            <p:cNvCxnSpPr>
              <a:cxnSpLocks/>
              <a:stCxn id="23" idx="6"/>
              <a:endCxn id="12" idx="2"/>
            </p:cNvCxnSpPr>
            <p:nvPr/>
          </p:nvCxnSpPr>
          <p:spPr>
            <a:xfrm flipV="1">
              <a:off x="2525375" y="1968445"/>
              <a:ext cx="1744918" cy="258467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2" name="Oval 31">
              <a:extLst>
                <a:ext uri="{FF2B5EF4-FFF2-40B4-BE49-F238E27FC236}">
                  <a16:creationId xmlns:a16="http://schemas.microsoft.com/office/drawing/2014/main" id="{127AEA95-27DE-E022-E015-4D69993DC651}"/>
                </a:ext>
              </a:extLst>
            </p:cNvPr>
            <p:cNvSpPr/>
            <p:nvPr/>
          </p:nvSpPr>
          <p:spPr>
            <a:xfrm>
              <a:off x="4290212" y="251939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3" name="Oval 32">
              <a:extLst>
                <a:ext uri="{FF2B5EF4-FFF2-40B4-BE49-F238E27FC236}">
                  <a16:creationId xmlns:a16="http://schemas.microsoft.com/office/drawing/2014/main" id="{2AD4DB38-9F7A-8C07-9700-9DDBB9370E5C}"/>
                </a:ext>
              </a:extLst>
            </p:cNvPr>
            <p:cNvSpPr/>
            <p:nvPr/>
          </p:nvSpPr>
          <p:spPr>
            <a:xfrm>
              <a:off x="4256664" y="3985619"/>
              <a:ext cx="813348" cy="6629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6468590" y="165242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8" name="Oval 37">
              <a:extLst>
                <a:ext uri="{FF2B5EF4-FFF2-40B4-BE49-F238E27FC236}">
                  <a16:creationId xmlns:a16="http://schemas.microsoft.com/office/drawing/2014/main" id="{485807CC-C505-7781-5B7B-71FAB7515623}"/>
                </a:ext>
              </a:extLst>
            </p:cNvPr>
            <p:cNvSpPr/>
            <p:nvPr/>
          </p:nvSpPr>
          <p:spPr>
            <a:xfrm>
              <a:off x="6468590" y="2559770"/>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9" name="Oval 38">
              <a:extLst>
                <a:ext uri="{FF2B5EF4-FFF2-40B4-BE49-F238E27FC236}">
                  <a16:creationId xmlns:a16="http://schemas.microsoft.com/office/drawing/2014/main" id="{83D7E1F2-25CA-51E6-DE6F-C11355CCE560}"/>
                </a:ext>
              </a:extLst>
            </p:cNvPr>
            <p:cNvSpPr/>
            <p:nvPr/>
          </p:nvSpPr>
          <p:spPr>
            <a:xfrm>
              <a:off x="6468590" y="379705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5083699" y="196844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2525375" y="196844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8" name="Düz Ok Bağlayıcısı 57">
              <a:extLst>
                <a:ext uri="{FF2B5EF4-FFF2-40B4-BE49-F238E27FC236}">
                  <a16:creationId xmlns:a16="http://schemas.microsoft.com/office/drawing/2014/main" id="{D0F8BC2F-85DE-27BF-910D-930AAD4AD725}"/>
                </a:ext>
              </a:extLst>
            </p:cNvPr>
            <p:cNvCxnSpPr>
              <a:cxnSpLocks/>
              <a:stCxn id="13" idx="6"/>
              <a:endCxn id="33" idx="2"/>
            </p:cNvCxnSpPr>
            <p:nvPr/>
          </p:nvCxnSpPr>
          <p:spPr>
            <a:xfrm>
              <a:off x="2525375" y="1968445"/>
              <a:ext cx="1731289" cy="234866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2527006" y="287238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9" name="Düz Ok Bağlayıcısı 68">
              <a:extLst>
                <a:ext uri="{FF2B5EF4-FFF2-40B4-BE49-F238E27FC236}">
                  <a16:creationId xmlns:a16="http://schemas.microsoft.com/office/drawing/2014/main" id="{3DBAED4F-F6E5-D5EF-7CF5-A9FFB5BF18B3}"/>
                </a:ext>
              </a:extLst>
            </p:cNvPr>
            <p:cNvCxnSpPr>
              <a:cxnSpLocks/>
              <a:stCxn id="19" idx="6"/>
              <a:endCxn id="33" idx="2"/>
            </p:cNvCxnSpPr>
            <p:nvPr/>
          </p:nvCxnSpPr>
          <p:spPr>
            <a:xfrm>
              <a:off x="2527006" y="2879198"/>
              <a:ext cx="1729658" cy="143791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2" name="Düz Ok Bağlayıcısı 71">
              <a:extLst>
                <a:ext uri="{FF2B5EF4-FFF2-40B4-BE49-F238E27FC236}">
                  <a16:creationId xmlns:a16="http://schemas.microsoft.com/office/drawing/2014/main" id="{AFB5572A-4546-A3BC-2115-3043659A7626}"/>
                </a:ext>
              </a:extLst>
            </p:cNvPr>
            <p:cNvCxnSpPr>
              <a:cxnSpLocks/>
              <a:stCxn id="23" idx="6"/>
              <a:endCxn id="32" idx="2"/>
            </p:cNvCxnSpPr>
            <p:nvPr/>
          </p:nvCxnSpPr>
          <p:spPr>
            <a:xfrm flipV="1">
              <a:off x="2525375" y="2872381"/>
              <a:ext cx="1764837" cy="1680735"/>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5" name="Düz Ok Bağlayıcısı 74">
              <a:extLst>
                <a:ext uri="{FF2B5EF4-FFF2-40B4-BE49-F238E27FC236}">
                  <a16:creationId xmlns:a16="http://schemas.microsoft.com/office/drawing/2014/main" id="{E58B3003-77F5-EB05-0B42-0F4612CD086D}"/>
                </a:ext>
              </a:extLst>
            </p:cNvPr>
            <p:cNvCxnSpPr>
              <a:cxnSpLocks/>
              <a:stCxn id="23" idx="6"/>
              <a:endCxn id="33" idx="2"/>
            </p:cNvCxnSpPr>
            <p:nvPr/>
          </p:nvCxnSpPr>
          <p:spPr>
            <a:xfrm flipV="1">
              <a:off x="2525375" y="4317108"/>
              <a:ext cx="1731289" cy="23600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5063780" y="196844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1" name="Düz Ok Bağlayıcısı 80">
              <a:extLst>
                <a:ext uri="{FF2B5EF4-FFF2-40B4-BE49-F238E27FC236}">
                  <a16:creationId xmlns:a16="http://schemas.microsoft.com/office/drawing/2014/main" id="{54A6CF41-F3A9-1E5C-1674-B573D574D183}"/>
                </a:ext>
              </a:extLst>
            </p:cNvPr>
            <p:cNvCxnSpPr>
              <a:cxnSpLocks/>
              <a:stCxn id="12" idx="6"/>
              <a:endCxn id="38" idx="2"/>
            </p:cNvCxnSpPr>
            <p:nvPr/>
          </p:nvCxnSpPr>
          <p:spPr>
            <a:xfrm>
              <a:off x="5063780" y="1968445"/>
              <a:ext cx="1404810" cy="90734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4" name="Düz Ok Bağlayıcısı 83">
              <a:extLst>
                <a:ext uri="{FF2B5EF4-FFF2-40B4-BE49-F238E27FC236}">
                  <a16:creationId xmlns:a16="http://schemas.microsoft.com/office/drawing/2014/main" id="{6167FB71-3568-8F7A-5E81-D24D77F34E79}"/>
                </a:ext>
              </a:extLst>
            </p:cNvPr>
            <p:cNvCxnSpPr>
              <a:cxnSpLocks/>
              <a:stCxn id="12" idx="6"/>
              <a:endCxn id="39" idx="2"/>
            </p:cNvCxnSpPr>
            <p:nvPr/>
          </p:nvCxnSpPr>
          <p:spPr>
            <a:xfrm>
              <a:off x="5063780" y="1968445"/>
              <a:ext cx="1404810" cy="2144629"/>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9" name="Düz Ok Bağlayıcısı 88">
              <a:extLst>
                <a:ext uri="{FF2B5EF4-FFF2-40B4-BE49-F238E27FC236}">
                  <a16:creationId xmlns:a16="http://schemas.microsoft.com/office/drawing/2014/main" id="{3B7F6353-0718-C9D3-2901-0C7CD6008945}"/>
                </a:ext>
              </a:extLst>
            </p:cNvPr>
            <p:cNvCxnSpPr>
              <a:cxnSpLocks/>
              <a:stCxn id="32" idx="6"/>
              <a:endCxn id="38" idx="2"/>
            </p:cNvCxnSpPr>
            <p:nvPr/>
          </p:nvCxnSpPr>
          <p:spPr>
            <a:xfrm>
              <a:off x="5083699" y="2872381"/>
              <a:ext cx="1384891" cy="340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2" name="Düz Ok Bağlayıcısı 91">
              <a:extLst>
                <a:ext uri="{FF2B5EF4-FFF2-40B4-BE49-F238E27FC236}">
                  <a16:creationId xmlns:a16="http://schemas.microsoft.com/office/drawing/2014/main" id="{927434CD-6E97-B7DA-1F39-BC1D0A332831}"/>
                </a:ext>
              </a:extLst>
            </p:cNvPr>
            <p:cNvCxnSpPr>
              <a:cxnSpLocks/>
              <a:stCxn id="32" idx="6"/>
              <a:endCxn id="39" idx="2"/>
            </p:cNvCxnSpPr>
            <p:nvPr/>
          </p:nvCxnSpPr>
          <p:spPr>
            <a:xfrm>
              <a:off x="5083699" y="2872381"/>
              <a:ext cx="1384891" cy="124069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5" name="Düz Ok Bağlayıcısı 94">
              <a:extLst>
                <a:ext uri="{FF2B5EF4-FFF2-40B4-BE49-F238E27FC236}">
                  <a16:creationId xmlns:a16="http://schemas.microsoft.com/office/drawing/2014/main" id="{4930DA44-D956-05FC-A601-C293768CAEF3}"/>
                </a:ext>
              </a:extLst>
            </p:cNvPr>
            <p:cNvCxnSpPr>
              <a:cxnSpLocks/>
              <a:stCxn id="33" idx="6"/>
              <a:endCxn id="35" idx="2"/>
            </p:cNvCxnSpPr>
            <p:nvPr/>
          </p:nvCxnSpPr>
          <p:spPr>
            <a:xfrm flipV="1">
              <a:off x="5070012" y="1968444"/>
              <a:ext cx="1398578" cy="234866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8" name="Düz Ok Bağlayıcısı 97">
              <a:extLst>
                <a:ext uri="{FF2B5EF4-FFF2-40B4-BE49-F238E27FC236}">
                  <a16:creationId xmlns:a16="http://schemas.microsoft.com/office/drawing/2014/main" id="{1C7643B1-2390-A1E2-6131-B557A989045A}"/>
                </a:ext>
              </a:extLst>
            </p:cNvPr>
            <p:cNvCxnSpPr>
              <a:cxnSpLocks/>
              <a:stCxn id="33" idx="6"/>
              <a:endCxn id="38" idx="2"/>
            </p:cNvCxnSpPr>
            <p:nvPr/>
          </p:nvCxnSpPr>
          <p:spPr>
            <a:xfrm flipV="1">
              <a:off x="5070012" y="2875789"/>
              <a:ext cx="1398578" cy="1441319"/>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01" name="Düz Ok Bağlayıcısı 100">
              <a:extLst>
                <a:ext uri="{FF2B5EF4-FFF2-40B4-BE49-F238E27FC236}">
                  <a16:creationId xmlns:a16="http://schemas.microsoft.com/office/drawing/2014/main" id="{9132F6D1-2B94-2A91-A8AB-CA8F87120829}"/>
                </a:ext>
              </a:extLst>
            </p:cNvPr>
            <p:cNvCxnSpPr>
              <a:cxnSpLocks/>
              <a:stCxn id="33" idx="6"/>
              <a:endCxn id="39" idx="2"/>
            </p:cNvCxnSpPr>
            <p:nvPr/>
          </p:nvCxnSpPr>
          <p:spPr>
            <a:xfrm flipV="1">
              <a:off x="5070012" y="4113074"/>
              <a:ext cx="1398578" cy="20403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08" name="Düz Ok Bağlayıcısı 107">
              <a:extLst>
                <a:ext uri="{FF2B5EF4-FFF2-40B4-BE49-F238E27FC236}">
                  <a16:creationId xmlns:a16="http://schemas.microsoft.com/office/drawing/2014/main" id="{AA625C10-6E55-9955-C6C1-AFD6C6641C76}"/>
                </a:ext>
              </a:extLst>
            </p:cNvPr>
            <p:cNvCxnSpPr>
              <a:cxnSpLocks/>
              <a:endCxn id="109" idx="1"/>
            </p:cNvCxnSpPr>
            <p:nvPr/>
          </p:nvCxnSpPr>
          <p:spPr>
            <a:xfrm>
              <a:off x="7226300" y="287653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09" name="Alt Başlık 2">
              <a:extLst>
                <a:ext uri="{FF2B5EF4-FFF2-40B4-BE49-F238E27FC236}">
                  <a16:creationId xmlns:a16="http://schemas.microsoft.com/office/drawing/2014/main" id="{3C9B9248-9DCA-F199-F6DD-03A39410B827}"/>
                </a:ext>
              </a:extLst>
            </p:cNvPr>
            <p:cNvSpPr txBox="1">
              <a:spLocks/>
            </p:cNvSpPr>
            <p:nvPr/>
          </p:nvSpPr>
          <p:spPr>
            <a:xfrm>
              <a:off x="7867168" y="269850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2</a:t>
              </a:r>
            </a:p>
          </p:txBody>
        </p:sp>
        <p:cxnSp>
          <p:nvCxnSpPr>
            <p:cNvPr id="110" name="Düz Ok Bağlayıcısı 109">
              <a:extLst>
                <a:ext uri="{FF2B5EF4-FFF2-40B4-BE49-F238E27FC236}">
                  <a16:creationId xmlns:a16="http://schemas.microsoft.com/office/drawing/2014/main" id="{36BBB266-E0AD-26D8-D357-C80A4F5B4184}"/>
                </a:ext>
              </a:extLst>
            </p:cNvPr>
            <p:cNvCxnSpPr>
              <a:cxnSpLocks/>
              <a:stCxn id="39" idx="6"/>
              <a:endCxn id="111" idx="1"/>
            </p:cNvCxnSpPr>
            <p:nvPr/>
          </p:nvCxnSpPr>
          <p:spPr>
            <a:xfrm>
              <a:off x="7226300" y="4113074"/>
              <a:ext cx="656726"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11" name="Alt Başlık 2">
              <a:extLst>
                <a:ext uri="{FF2B5EF4-FFF2-40B4-BE49-F238E27FC236}">
                  <a16:creationId xmlns:a16="http://schemas.microsoft.com/office/drawing/2014/main" id="{2B4F86AF-F8B6-97F7-E55D-0710CFE7F3B8}"/>
                </a:ext>
              </a:extLst>
            </p:cNvPr>
            <p:cNvSpPr txBox="1">
              <a:spLocks/>
            </p:cNvSpPr>
            <p:nvPr/>
          </p:nvSpPr>
          <p:spPr>
            <a:xfrm>
              <a:off x="7883026" y="39226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N</a:t>
              </a:r>
            </a:p>
          </p:txBody>
        </p:sp>
        <p:cxnSp>
          <p:nvCxnSpPr>
            <p:cNvPr id="114" name="Düz Bağlayıcı 113">
              <a:extLst>
                <a:ext uri="{FF2B5EF4-FFF2-40B4-BE49-F238E27FC236}">
                  <a16:creationId xmlns:a16="http://schemas.microsoft.com/office/drawing/2014/main" id="{AF2D5803-A293-9D89-571A-E01F3727A327}"/>
                </a:ext>
              </a:extLst>
            </p:cNvPr>
            <p:cNvCxnSpPr/>
            <p:nvPr/>
          </p:nvCxnSpPr>
          <p:spPr>
            <a:xfrm>
              <a:off x="2231355" y="3361191"/>
              <a:ext cx="0" cy="79262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Düz Bağlayıcı 114">
              <a:extLst>
                <a:ext uri="{FF2B5EF4-FFF2-40B4-BE49-F238E27FC236}">
                  <a16:creationId xmlns:a16="http://schemas.microsoft.com/office/drawing/2014/main" id="{714ABB30-FDA9-B2DB-213B-9979B83453C9}"/>
                </a:ext>
              </a:extLst>
            </p:cNvPr>
            <p:cNvCxnSpPr>
              <a:cxnSpLocks/>
            </p:cNvCxnSpPr>
            <p:nvPr/>
          </p:nvCxnSpPr>
          <p:spPr>
            <a:xfrm>
              <a:off x="4688043" y="3320446"/>
              <a:ext cx="0" cy="476609"/>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Düz Bağlayıcı 116">
              <a:extLst>
                <a:ext uri="{FF2B5EF4-FFF2-40B4-BE49-F238E27FC236}">
                  <a16:creationId xmlns:a16="http://schemas.microsoft.com/office/drawing/2014/main" id="{D48ED14E-F4DB-3D80-A875-B1D0FA6AADA4}"/>
                </a:ext>
              </a:extLst>
            </p:cNvPr>
            <p:cNvCxnSpPr>
              <a:cxnSpLocks/>
            </p:cNvCxnSpPr>
            <p:nvPr/>
          </p:nvCxnSpPr>
          <p:spPr>
            <a:xfrm>
              <a:off x="6864315" y="3320446"/>
              <a:ext cx="0" cy="476609"/>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2905676" y="2872381"/>
              <a:ext cx="1384536" cy="2402124"/>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26" name="Düz Ok Bağlayıcısı 125">
              <a:extLst>
                <a:ext uri="{FF2B5EF4-FFF2-40B4-BE49-F238E27FC236}">
                  <a16:creationId xmlns:a16="http://schemas.microsoft.com/office/drawing/2014/main" id="{D9360E19-6630-A673-2544-39DB328D2FA0}"/>
                </a:ext>
              </a:extLst>
            </p:cNvPr>
            <p:cNvCxnSpPr>
              <a:cxnSpLocks/>
              <a:stCxn id="36" idx="0"/>
              <a:endCxn id="33" idx="2"/>
            </p:cNvCxnSpPr>
            <p:nvPr/>
          </p:nvCxnSpPr>
          <p:spPr>
            <a:xfrm flipV="1">
              <a:off x="2905676" y="4317108"/>
              <a:ext cx="1350988" cy="957397"/>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5191159" y="5274505"/>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5508857" y="1968444"/>
              <a:ext cx="959733" cy="3306061"/>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33" name="Düz Ok Bağlayıcısı 132">
              <a:extLst>
                <a:ext uri="{FF2B5EF4-FFF2-40B4-BE49-F238E27FC236}">
                  <a16:creationId xmlns:a16="http://schemas.microsoft.com/office/drawing/2014/main" id="{6796E578-66D7-BD16-689E-AA97F32135D8}"/>
                </a:ext>
              </a:extLst>
            </p:cNvPr>
            <p:cNvCxnSpPr>
              <a:cxnSpLocks/>
              <a:stCxn id="129" idx="0"/>
              <a:endCxn id="38" idx="2"/>
            </p:cNvCxnSpPr>
            <p:nvPr/>
          </p:nvCxnSpPr>
          <p:spPr>
            <a:xfrm flipV="1">
              <a:off x="5508857" y="2875789"/>
              <a:ext cx="959733" cy="2398716"/>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36" name="Düz Ok Bağlayıcısı 135">
              <a:extLst>
                <a:ext uri="{FF2B5EF4-FFF2-40B4-BE49-F238E27FC236}">
                  <a16:creationId xmlns:a16="http://schemas.microsoft.com/office/drawing/2014/main" id="{CE5E64FF-9114-DD3A-DA27-DFB5C6D5A47F}"/>
                </a:ext>
              </a:extLst>
            </p:cNvPr>
            <p:cNvCxnSpPr>
              <a:cxnSpLocks/>
              <a:stCxn id="129" idx="0"/>
              <a:endCxn id="39" idx="2"/>
            </p:cNvCxnSpPr>
            <p:nvPr/>
          </p:nvCxnSpPr>
          <p:spPr>
            <a:xfrm flipV="1">
              <a:off x="5508857" y="4113074"/>
              <a:ext cx="959733" cy="1161431"/>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grpSp>
      <p:sp>
        <p:nvSpPr>
          <p:cNvPr id="140" name="Alt Başlık 2">
            <a:extLst>
              <a:ext uri="{FF2B5EF4-FFF2-40B4-BE49-F238E27FC236}">
                <a16:creationId xmlns:a16="http://schemas.microsoft.com/office/drawing/2014/main" id="{5DD3E473-D4D0-7BA7-B15C-6B4A89FE08E3}"/>
              </a:ext>
            </a:extLst>
          </p:cNvPr>
          <p:cNvSpPr txBox="1">
            <a:spLocks/>
          </p:cNvSpPr>
          <p:nvPr/>
        </p:nvSpPr>
        <p:spPr>
          <a:xfrm>
            <a:off x="0" y="5601210"/>
            <a:ext cx="11611429" cy="7551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Girdi Katmanı: </a:t>
            </a:r>
            <a:r>
              <a:rPr lang="tr-TR" dirty="0"/>
              <a:t>Dışardan gelen girdiler alarak ara katmana gönderir. Bu katmanda bilgi işlemesi gerçekleştirilmez.</a:t>
            </a:r>
            <a:endParaRPr lang="tr-TR" b="1" dirty="0"/>
          </a:p>
          <a:p>
            <a:pPr marL="342900" indent="-342900" algn="l">
              <a:buFont typeface="Calibri" panose="020F0502020204030204" pitchFamily="34" charset="0"/>
              <a:buChar char="∞"/>
            </a:pPr>
            <a:endParaRPr lang="tr-TR" dirty="0"/>
          </a:p>
        </p:txBody>
      </p:sp>
    </p:spTree>
    <p:extLst>
      <p:ext uri="{BB962C8B-B14F-4D97-AF65-F5344CB8AC3E}">
        <p14:creationId xmlns:p14="http://schemas.microsoft.com/office/powerpoint/2010/main" val="233655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500"/>
                                        <p:tgtEl>
                                          <p:spTgt spid="1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ÇKA Modelinin Yapısı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16.11.2022</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9</a:t>
            </a:fld>
            <a:endParaRPr lang="tr-TR"/>
          </a:p>
        </p:txBody>
      </p:sp>
      <p:grpSp>
        <p:nvGrpSpPr>
          <p:cNvPr id="139" name="Grup 138">
            <a:extLst>
              <a:ext uri="{FF2B5EF4-FFF2-40B4-BE49-F238E27FC236}">
                <a16:creationId xmlns:a16="http://schemas.microsoft.com/office/drawing/2014/main" id="{3F3E2735-BE30-AB7E-4674-BAE30DF3DA0C}"/>
              </a:ext>
            </a:extLst>
          </p:cNvPr>
          <p:cNvGrpSpPr/>
          <p:nvPr/>
        </p:nvGrpSpPr>
        <p:grpSpPr>
          <a:xfrm>
            <a:off x="3149440" y="579140"/>
            <a:ext cx="8748369" cy="4322021"/>
            <a:chOff x="150208" y="1615460"/>
            <a:chExt cx="8748369" cy="4322021"/>
          </a:xfrm>
        </p:grpSpPr>
        <p:sp>
          <p:nvSpPr>
            <p:cNvPr id="8" name="Alt Başlık 2">
              <a:extLst>
                <a:ext uri="{FF2B5EF4-FFF2-40B4-BE49-F238E27FC236}">
                  <a16:creationId xmlns:a16="http://schemas.microsoft.com/office/drawing/2014/main" id="{5810D185-2610-4756-E966-7C03D7A22F29}"/>
                </a:ext>
              </a:extLst>
            </p:cNvPr>
            <p:cNvSpPr txBox="1">
              <a:spLocks/>
            </p:cNvSpPr>
            <p:nvPr/>
          </p:nvSpPr>
          <p:spPr>
            <a:xfrm>
              <a:off x="207801" y="17904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1</a:t>
              </a:r>
            </a:p>
          </p:txBody>
        </p:sp>
        <p:sp>
          <p:nvSpPr>
            <p:cNvPr id="18" name="Alt Başlık 2">
              <a:extLst>
                <a:ext uri="{FF2B5EF4-FFF2-40B4-BE49-F238E27FC236}">
                  <a16:creationId xmlns:a16="http://schemas.microsoft.com/office/drawing/2014/main" id="{25E74DBC-ADDC-428A-0BC5-A0BBB6AD91FF}"/>
                </a:ext>
              </a:extLst>
            </p:cNvPr>
            <p:cNvSpPr txBox="1">
              <a:spLocks/>
            </p:cNvSpPr>
            <p:nvPr/>
          </p:nvSpPr>
          <p:spPr>
            <a:xfrm>
              <a:off x="150208" y="2688736"/>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2</a:t>
              </a:r>
            </a:p>
          </p:txBody>
        </p:sp>
        <p:cxnSp>
          <p:nvCxnSpPr>
            <p:cNvPr id="4" name="Düz Ok Bağlayıcısı 3">
              <a:extLst>
                <a:ext uri="{FF2B5EF4-FFF2-40B4-BE49-F238E27FC236}">
                  <a16:creationId xmlns:a16="http://schemas.microsoft.com/office/drawing/2014/main" id="{594CFC75-3830-FB65-22BC-CAF58D0C159C}"/>
                </a:ext>
              </a:extLst>
            </p:cNvPr>
            <p:cNvCxnSpPr>
              <a:cxnSpLocks/>
              <a:stCxn id="13" idx="6"/>
              <a:endCxn id="12" idx="2"/>
            </p:cNvCxnSpPr>
            <p:nvPr/>
          </p:nvCxnSpPr>
          <p:spPr>
            <a:xfrm>
              <a:off x="2525375" y="1968445"/>
              <a:ext cx="1744918" cy="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3" name="Oval 12">
              <a:extLst>
                <a:ext uri="{FF2B5EF4-FFF2-40B4-BE49-F238E27FC236}">
                  <a16:creationId xmlns:a16="http://schemas.microsoft.com/office/drawing/2014/main" id="{AB52AE7C-03A5-A279-59BF-35CCABCFF67C}"/>
                </a:ext>
              </a:extLst>
            </p:cNvPr>
            <p:cNvSpPr/>
            <p:nvPr/>
          </p:nvSpPr>
          <p:spPr>
            <a:xfrm>
              <a:off x="1889979" y="1636957"/>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 name="Düz Ok Bağlayıcısı 13">
              <a:extLst>
                <a:ext uri="{FF2B5EF4-FFF2-40B4-BE49-F238E27FC236}">
                  <a16:creationId xmlns:a16="http://schemas.microsoft.com/office/drawing/2014/main" id="{C84FF858-0005-6208-3713-75E97643DFED}"/>
                </a:ext>
              </a:extLst>
            </p:cNvPr>
            <p:cNvCxnSpPr>
              <a:cxnSpLocks/>
              <a:stCxn id="8" idx="3"/>
              <a:endCxn id="13" idx="2"/>
            </p:cNvCxnSpPr>
            <p:nvPr/>
          </p:nvCxnSpPr>
          <p:spPr>
            <a:xfrm flipV="1">
              <a:off x="1223352" y="1968445"/>
              <a:ext cx="666627" cy="1242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Düz Ok Bağlayıcısı 15">
              <a:extLst>
                <a:ext uri="{FF2B5EF4-FFF2-40B4-BE49-F238E27FC236}">
                  <a16:creationId xmlns:a16="http://schemas.microsoft.com/office/drawing/2014/main" id="{F14EE71D-7047-6ED8-5B08-FF7CFCF5CD5A}"/>
                </a:ext>
              </a:extLst>
            </p:cNvPr>
            <p:cNvCxnSpPr>
              <a:cxnSpLocks/>
              <a:stCxn id="35" idx="6"/>
              <a:endCxn id="17" idx="1"/>
            </p:cNvCxnSpPr>
            <p:nvPr/>
          </p:nvCxnSpPr>
          <p:spPr>
            <a:xfrm>
              <a:off x="7226300" y="196844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Alt Başlık 2">
              <a:extLst>
                <a:ext uri="{FF2B5EF4-FFF2-40B4-BE49-F238E27FC236}">
                  <a16:creationId xmlns:a16="http://schemas.microsoft.com/office/drawing/2014/main" id="{3D54A92D-C92C-4A08-3FE4-71A2A6F58ABB}"/>
                </a:ext>
              </a:extLst>
            </p:cNvPr>
            <p:cNvSpPr txBox="1">
              <a:spLocks/>
            </p:cNvSpPr>
            <p:nvPr/>
          </p:nvSpPr>
          <p:spPr>
            <a:xfrm>
              <a:off x="7867168" y="17904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1</a:t>
              </a:r>
            </a:p>
          </p:txBody>
        </p:sp>
        <p:sp>
          <p:nvSpPr>
            <p:cNvPr id="19" name="Oval 18">
              <a:extLst>
                <a:ext uri="{FF2B5EF4-FFF2-40B4-BE49-F238E27FC236}">
                  <a16:creationId xmlns:a16="http://schemas.microsoft.com/office/drawing/2014/main" id="{0AD7EA2B-33CA-4F57-7CBD-46A0BC297CBB}"/>
                </a:ext>
              </a:extLst>
            </p:cNvPr>
            <p:cNvSpPr/>
            <p:nvPr/>
          </p:nvSpPr>
          <p:spPr>
            <a:xfrm>
              <a:off x="1891610" y="2547710"/>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0" name="Düz Ok Bağlayıcısı 19">
              <a:extLst>
                <a:ext uri="{FF2B5EF4-FFF2-40B4-BE49-F238E27FC236}">
                  <a16:creationId xmlns:a16="http://schemas.microsoft.com/office/drawing/2014/main" id="{9370FDD3-3395-BB82-D45F-6E52FDF2C983}"/>
                </a:ext>
              </a:extLst>
            </p:cNvPr>
            <p:cNvCxnSpPr>
              <a:cxnSpLocks/>
              <a:stCxn id="18" idx="3"/>
              <a:endCxn id="19" idx="2"/>
            </p:cNvCxnSpPr>
            <p:nvPr/>
          </p:nvCxnSpPr>
          <p:spPr>
            <a:xfrm>
              <a:off x="1165759" y="2879198"/>
              <a:ext cx="725851"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7" name="Düz Ok Bağlayıcısı 26">
              <a:extLst>
                <a:ext uri="{FF2B5EF4-FFF2-40B4-BE49-F238E27FC236}">
                  <a16:creationId xmlns:a16="http://schemas.microsoft.com/office/drawing/2014/main" id="{9C5D59D4-64F6-46DC-474C-4544D25C0E8D}"/>
                </a:ext>
              </a:extLst>
            </p:cNvPr>
            <p:cNvCxnSpPr>
              <a:cxnSpLocks/>
              <a:stCxn id="19" idx="6"/>
              <a:endCxn id="12" idx="2"/>
            </p:cNvCxnSpPr>
            <p:nvPr/>
          </p:nvCxnSpPr>
          <p:spPr>
            <a:xfrm flipV="1">
              <a:off x="2527006" y="1968445"/>
              <a:ext cx="1743287" cy="91075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546E7790-3515-6848-692C-6B96D0D2BC89}"/>
                </a:ext>
              </a:extLst>
            </p:cNvPr>
            <p:cNvSpPr/>
            <p:nvPr/>
          </p:nvSpPr>
          <p:spPr>
            <a:xfrm>
              <a:off x="2587978" y="5274505"/>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37" name="Düz Ok Bağlayıcısı 36">
              <a:extLst>
                <a:ext uri="{FF2B5EF4-FFF2-40B4-BE49-F238E27FC236}">
                  <a16:creationId xmlns:a16="http://schemas.microsoft.com/office/drawing/2014/main" id="{4ABD0D80-171B-0B2D-8A79-879F90DD9C93}"/>
                </a:ext>
              </a:extLst>
            </p:cNvPr>
            <p:cNvCxnSpPr>
              <a:cxnSpLocks/>
              <a:stCxn id="36" idx="0"/>
              <a:endCxn id="12" idx="2"/>
            </p:cNvCxnSpPr>
            <p:nvPr/>
          </p:nvCxnSpPr>
          <p:spPr>
            <a:xfrm flipV="1">
              <a:off x="2905676" y="1968445"/>
              <a:ext cx="1364617" cy="3306060"/>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 name="Oval 11">
              <a:extLst>
                <a:ext uri="{FF2B5EF4-FFF2-40B4-BE49-F238E27FC236}">
                  <a16:creationId xmlns:a16="http://schemas.microsoft.com/office/drawing/2014/main" id="{36BABB41-EC83-72EA-A624-E882EE0EF6C5}"/>
                </a:ext>
              </a:extLst>
            </p:cNvPr>
            <p:cNvSpPr/>
            <p:nvPr/>
          </p:nvSpPr>
          <p:spPr>
            <a:xfrm>
              <a:off x="4270293" y="1615460"/>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22" name="Alt Başlık 2">
              <a:extLst>
                <a:ext uri="{FF2B5EF4-FFF2-40B4-BE49-F238E27FC236}">
                  <a16:creationId xmlns:a16="http://schemas.microsoft.com/office/drawing/2014/main" id="{9DA1826C-81F0-EB36-7603-81D0345D066F}"/>
                </a:ext>
              </a:extLst>
            </p:cNvPr>
            <p:cNvSpPr txBox="1">
              <a:spLocks/>
            </p:cNvSpPr>
            <p:nvPr/>
          </p:nvSpPr>
          <p:spPr>
            <a:xfrm>
              <a:off x="150208" y="4353143"/>
              <a:ext cx="1091015"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solidFill>
                    <a:srgbClr val="FF0000"/>
                  </a:solidFill>
                </a:rPr>
                <a:t>Girdi N</a:t>
              </a:r>
            </a:p>
          </p:txBody>
        </p:sp>
        <p:sp>
          <p:nvSpPr>
            <p:cNvPr id="23" name="Oval 22">
              <a:extLst>
                <a:ext uri="{FF2B5EF4-FFF2-40B4-BE49-F238E27FC236}">
                  <a16:creationId xmlns:a16="http://schemas.microsoft.com/office/drawing/2014/main" id="{F76BCF55-2DFD-EC00-C632-5526480D5E93}"/>
                </a:ext>
              </a:extLst>
            </p:cNvPr>
            <p:cNvSpPr/>
            <p:nvPr/>
          </p:nvSpPr>
          <p:spPr>
            <a:xfrm>
              <a:off x="1889979" y="4221628"/>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4" name="Düz Ok Bağlayıcısı 23">
              <a:extLst>
                <a:ext uri="{FF2B5EF4-FFF2-40B4-BE49-F238E27FC236}">
                  <a16:creationId xmlns:a16="http://schemas.microsoft.com/office/drawing/2014/main" id="{627B5B81-6F41-A60E-2CDC-161EFCF9DA7D}"/>
                </a:ext>
              </a:extLst>
            </p:cNvPr>
            <p:cNvCxnSpPr>
              <a:cxnSpLocks/>
              <a:stCxn id="22" idx="3"/>
              <a:endCxn id="23" idx="2"/>
            </p:cNvCxnSpPr>
            <p:nvPr/>
          </p:nvCxnSpPr>
          <p:spPr>
            <a:xfrm>
              <a:off x="1241223" y="4543605"/>
              <a:ext cx="648756" cy="9511"/>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6" name="Düz Ok Bağlayıcısı 25">
              <a:extLst>
                <a:ext uri="{FF2B5EF4-FFF2-40B4-BE49-F238E27FC236}">
                  <a16:creationId xmlns:a16="http://schemas.microsoft.com/office/drawing/2014/main" id="{AC0C5906-2BED-0CD5-85EB-8900ACB5B946}"/>
                </a:ext>
              </a:extLst>
            </p:cNvPr>
            <p:cNvCxnSpPr>
              <a:cxnSpLocks/>
              <a:stCxn id="23" idx="6"/>
              <a:endCxn id="12" idx="2"/>
            </p:cNvCxnSpPr>
            <p:nvPr/>
          </p:nvCxnSpPr>
          <p:spPr>
            <a:xfrm flipV="1">
              <a:off x="2525375" y="1968445"/>
              <a:ext cx="1744918" cy="258467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32" name="Oval 31">
              <a:extLst>
                <a:ext uri="{FF2B5EF4-FFF2-40B4-BE49-F238E27FC236}">
                  <a16:creationId xmlns:a16="http://schemas.microsoft.com/office/drawing/2014/main" id="{127AEA95-27DE-E022-E015-4D69993DC651}"/>
                </a:ext>
              </a:extLst>
            </p:cNvPr>
            <p:cNvSpPr/>
            <p:nvPr/>
          </p:nvSpPr>
          <p:spPr>
            <a:xfrm>
              <a:off x="4290212" y="2519396"/>
              <a:ext cx="793487" cy="705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3" name="Oval 32">
              <a:extLst>
                <a:ext uri="{FF2B5EF4-FFF2-40B4-BE49-F238E27FC236}">
                  <a16:creationId xmlns:a16="http://schemas.microsoft.com/office/drawing/2014/main" id="{2AD4DB38-9F7A-8C07-9700-9DDBB9370E5C}"/>
                </a:ext>
              </a:extLst>
            </p:cNvPr>
            <p:cNvSpPr/>
            <p:nvPr/>
          </p:nvSpPr>
          <p:spPr>
            <a:xfrm>
              <a:off x="4256664" y="3985619"/>
              <a:ext cx="813348" cy="6629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5" name="Oval 34">
              <a:extLst>
                <a:ext uri="{FF2B5EF4-FFF2-40B4-BE49-F238E27FC236}">
                  <a16:creationId xmlns:a16="http://schemas.microsoft.com/office/drawing/2014/main" id="{ACA9AA3D-261C-5EFF-057C-7695B02A6FA3}"/>
                </a:ext>
              </a:extLst>
            </p:cNvPr>
            <p:cNvSpPr/>
            <p:nvPr/>
          </p:nvSpPr>
          <p:spPr>
            <a:xfrm>
              <a:off x="6468590" y="165242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8" name="Oval 37">
              <a:extLst>
                <a:ext uri="{FF2B5EF4-FFF2-40B4-BE49-F238E27FC236}">
                  <a16:creationId xmlns:a16="http://schemas.microsoft.com/office/drawing/2014/main" id="{485807CC-C505-7781-5B7B-71FAB7515623}"/>
                </a:ext>
              </a:extLst>
            </p:cNvPr>
            <p:cNvSpPr/>
            <p:nvPr/>
          </p:nvSpPr>
          <p:spPr>
            <a:xfrm>
              <a:off x="6468590" y="2559770"/>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9" name="Oval 38">
              <a:extLst>
                <a:ext uri="{FF2B5EF4-FFF2-40B4-BE49-F238E27FC236}">
                  <a16:creationId xmlns:a16="http://schemas.microsoft.com/office/drawing/2014/main" id="{83D7E1F2-25CA-51E6-DE6F-C11355CCE560}"/>
                </a:ext>
              </a:extLst>
            </p:cNvPr>
            <p:cNvSpPr/>
            <p:nvPr/>
          </p:nvSpPr>
          <p:spPr>
            <a:xfrm>
              <a:off x="6468590" y="3797055"/>
              <a:ext cx="757710" cy="632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44" name="Düz Ok Bağlayıcısı 43">
              <a:extLst>
                <a:ext uri="{FF2B5EF4-FFF2-40B4-BE49-F238E27FC236}">
                  <a16:creationId xmlns:a16="http://schemas.microsoft.com/office/drawing/2014/main" id="{E1167316-0492-C8BB-CE59-16F2CAB75E82}"/>
                </a:ext>
              </a:extLst>
            </p:cNvPr>
            <p:cNvCxnSpPr>
              <a:cxnSpLocks/>
              <a:stCxn id="32" idx="6"/>
              <a:endCxn id="35" idx="2"/>
            </p:cNvCxnSpPr>
            <p:nvPr/>
          </p:nvCxnSpPr>
          <p:spPr>
            <a:xfrm flipV="1">
              <a:off x="5083699" y="1968444"/>
              <a:ext cx="1384891" cy="90393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5" name="Düz Ok Bağlayıcısı 54">
              <a:extLst>
                <a:ext uri="{FF2B5EF4-FFF2-40B4-BE49-F238E27FC236}">
                  <a16:creationId xmlns:a16="http://schemas.microsoft.com/office/drawing/2014/main" id="{7379F46D-CC31-2F1F-84F2-676F9E13B9C7}"/>
                </a:ext>
              </a:extLst>
            </p:cNvPr>
            <p:cNvCxnSpPr>
              <a:cxnSpLocks/>
              <a:stCxn id="13" idx="6"/>
              <a:endCxn id="32" idx="2"/>
            </p:cNvCxnSpPr>
            <p:nvPr/>
          </p:nvCxnSpPr>
          <p:spPr>
            <a:xfrm>
              <a:off x="2525375" y="1968445"/>
              <a:ext cx="1764837" cy="903936"/>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58" name="Düz Ok Bağlayıcısı 57">
              <a:extLst>
                <a:ext uri="{FF2B5EF4-FFF2-40B4-BE49-F238E27FC236}">
                  <a16:creationId xmlns:a16="http://schemas.microsoft.com/office/drawing/2014/main" id="{D0F8BC2F-85DE-27BF-910D-930AAD4AD725}"/>
                </a:ext>
              </a:extLst>
            </p:cNvPr>
            <p:cNvCxnSpPr>
              <a:cxnSpLocks/>
              <a:stCxn id="13" idx="6"/>
              <a:endCxn id="33" idx="2"/>
            </p:cNvCxnSpPr>
            <p:nvPr/>
          </p:nvCxnSpPr>
          <p:spPr>
            <a:xfrm>
              <a:off x="2525375" y="1968445"/>
              <a:ext cx="1731289" cy="234866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6" name="Düz Ok Bağlayıcısı 65">
              <a:extLst>
                <a:ext uri="{FF2B5EF4-FFF2-40B4-BE49-F238E27FC236}">
                  <a16:creationId xmlns:a16="http://schemas.microsoft.com/office/drawing/2014/main" id="{1E30496A-6A15-B8C2-44F7-6DDD0CFDF0C1}"/>
                </a:ext>
              </a:extLst>
            </p:cNvPr>
            <p:cNvCxnSpPr>
              <a:cxnSpLocks/>
              <a:stCxn id="19" idx="6"/>
              <a:endCxn id="32" idx="2"/>
            </p:cNvCxnSpPr>
            <p:nvPr/>
          </p:nvCxnSpPr>
          <p:spPr>
            <a:xfrm flipV="1">
              <a:off x="2527006" y="2872381"/>
              <a:ext cx="1763206" cy="6817"/>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9" name="Düz Ok Bağlayıcısı 68">
              <a:extLst>
                <a:ext uri="{FF2B5EF4-FFF2-40B4-BE49-F238E27FC236}">
                  <a16:creationId xmlns:a16="http://schemas.microsoft.com/office/drawing/2014/main" id="{3DBAED4F-F6E5-D5EF-7CF5-A9FFB5BF18B3}"/>
                </a:ext>
              </a:extLst>
            </p:cNvPr>
            <p:cNvCxnSpPr>
              <a:cxnSpLocks/>
              <a:stCxn id="19" idx="6"/>
              <a:endCxn id="33" idx="2"/>
            </p:cNvCxnSpPr>
            <p:nvPr/>
          </p:nvCxnSpPr>
          <p:spPr>
            <a:xfrm>
              <a:off x="2527006" y="2879198"/>
              <a:ext cx="1729658" cy="1437910"/>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2" name="Düz Ok Bağlayıcısı 71">
              <a:extLst>
                <a:ext uri="{FF2B5EF4-FFF2-40B4-BE49-F238E27FC236}">
                  <a16:creationId xmlns:a16="http://schemas.microsoft.com/office/drawing/2014/main" id="{AFB5572A-4546-A3BC-2115-3043659A7626}"/>
                </a:ext>
              </a:extLst>
            </p:cNvPr>
            <p:cNvCxnSpPr>
              <a:cxnSpLocks/>
              <a:stCxn id="23" idx="6"/>
              <a:endCxn id="32" idx="2"/>
            </p:cNvCxnSpPr>
            <p:nvPr/>
          </p:nvCxnSpPr>
          <p:spPr>
            <a:xfrm flipV="1">
              <a:off x="2525375" y="2872381"/>
              <a:ext cx="1764837" cy="1680735"/>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5" name="Düz Ok Bağlayıcısı 74">
              <a:extLst>
                <a:ext uri="{FF2B5EF4-FFF2-40B4-BE49-F238E27FC236}">
                  <a16:creationId xmlns:a16="http://schemas.microsoft.com/office/drawing/2014/main" id="{E58B3003-77F5-EB05-0B42-0F4612CD086D}"/>
                </a:ext>
              </a:extLst>
            </p:cNvPr>
            <p:cNvCxnSpPr>
              <a:cxnSpLocks/>
              <a:stCxn id="23" idx="6"/>
              <a:endCxn id="33" idx="2"/>
            </p:cNvCxnSpPr>
            <p:nvPr/>
          </p:nvCxnSpPr>
          <p:spPr>
            <a:xfrm flipV="1">
              <a:off x="2525375" y="4317108"/>
              <a:ext cx="1731289" cy="23600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78" name="Düz Ok Bağlayıcısı 77">
              <a:extLst>
                <a:ext uri="{FF2B5EF4-FFF2-40B4-BE49-F238E27FC236}">
                  <a16:creationId xmlns:a16="http://schemas.microsoft.com/office/drawing/2014/main" id="{26E6B89A-8823-12C9-5D9D-731337DFA2B0}"/>
                </a:ext>
              </a:extLst>
            </p:cNvPr>
            <p:cNvCxnSpPr>
              <a:cxnSpLocks/>
              <a:stCxn id="12" idx="6"/>
              <a:endCxn id="35" idx="2"/>
            </p:cNvCxnSpPr>
            <p:nvPr/>
          </p:nvCxnSpPr>
          <p:spPr>
            <a:xfrm flipV="1">
              <a:off x="5063780" y="1968444"/>
              <a:ext cx="1404810" cy="1"/>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1" name="Düz Ok Bağlayıcısı 80">
              <a:extLst>
                <a:ext uri="{FF2B5EF4-FFF2-40B4-BE49-F238E27FC236}">
                  <a16:creationId xmlns:a16="http://schemas.microsoft.com/office/drawing/2014/main" id="{54A6CF41-F3A9-1E5C-1674-B573D574D183}"/>
                </a:ext>
              </a:extLst>
            </p:cNvPr>
            <p:cNvCxnSpPr>
              <a:cxnSpLocks/>
              <a:stCxn id="12" idx="6"/>
              <a:endCxn id="38" idx="2"/>
            </p:cNvCxnSpPr>
            <p:nvPr/>
          </p:nvCxnSpPr>
          <p:spPr>
            <a:xfrm>
              <a:off x="5063780" y="1968445"/>
              <a:ext cx="1404810" cy="90734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4" name="Düz Ok Bağlayıcısı 83">
              <a:extLst>
                <a:ext uri="{FF2B5EF4-FFF2-40B4-BE49-F238E27FC236}">
                  <a16:creationId xmlns:a16="http://schemas.microsoft.com/office/drawing/2014/main" id="{6167FB71-3568-8F7A-5E81-D24D77F34E79}"/>
                </a:ext>
              </a:extLst>
            </p:cNvPr>
            <p:cNvCxnSpPr>
              <a:cxnSpLocks/>
              <a:stCxn id="12" idx="6"/>
              <a:endCxn id="39" idx="2"/>
            </p:cNvCxnSpPr>
            <p:nvPr/>
          </p:nvCxnSpPr>
          <p:spPr>
            <a:xfrm>
              <a:off x="5063780" y="1968445"/>
              <a:ext cx="1404810" cy="2144629"/>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9" name="Düz Ok Bağlayıcısı 88">
              <a:extLst>
                <a:ext uri="{FF2B5EF4-FFF2-40B4-BE49-F238E27FC236}">
                  <a16:creationId xmlns:a16="http://schemas.microsoft.com/office/drawing/2014/main" id="{3B7F6353-0718-C9D3-2901-0C7CD6008945}"/>
                </a:ext>
              </a:extLst>
            </p:cNvPr>
            <p:cNvCxnSpPr>
              <a:cxnSpLocks/>
              <a:stCxn id="32" idx="6"/>
              <a:endCxn id="38" idx="2"/>
            </p:cNvCxnSpPr>
            <p:nvPr/>
          </p:nvCxnSpPr>
          <p:spPr>
            <a:xfrm>
              <a:off x="5083699" y="2872381"/>
              <a:ext cx="1384891" cy="340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2" name="Düz Ok Bağlayıcısı 91">
              <a:extLst>
                <a:ext uri="{FF2B5EF4-FFF2-40B4-BE49-F238E27FC236}">
                  <a16:creationId xmlns:a16="http://schemas.microsoft.com/office/drawing/2014/main" id="{927434CD-6E97-B7DA-1F39-BC1D0A332831}"/>
                </a:ext>
              </a:extLst>
            </p:cNvPr>
            <p:cNvCxnSpPr>
              <a:cxnSpLocks/>
              <a:stCxn id="32" idx="6"/>
              <a:endCxn id="39" idx="2"/>
            </p:cNvCxnSpPr>
            <p:nvPr/>
          </p:nvCxnSpPr>
          <p:spPr>
            <a:xfrm>
              <a:off x="5083699" y="2872381"/>
              <a:ext cx="1384891" cy="1240693"/>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5" name="Düz Ok Bağlayıcısı 94">
              <a:extLst>
                <a:ext uri="{FF2B5EF4-FFF2-40B4-BE49-F238E27FC236}">
                  <a16:creationId xmlns:a16="http://schemas.microsoft.com/office/drawing/2014/main" id="{4930DA44-D956-05FC-A601-C293768CAEF3}"/>
                </a:ext>
              </a:extLst>
            </p:cNvPr>
            <p:cNvCxnSpPr>
              <a:cxnSpLocks/>
              <a:stCxn id="33" idx="6"/>
              <a:endCxn id="35" idx="2"/>
            </p:cNvCxnSpPr>
            <p:nvPr/>
          </p:nvCxnSpPr>
          <p:spPr>
            <a:xfrm flipV="1">
              <a:off x="5070012" y="1968444"/>
              <a:ext cx="1398578" cy="234866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98" name="Düz Ok Bağlayıcısı 97">
              <a:extLst>
                <a:ext uri="{FF2B5EF4-FFF2-40B4-BE49-F238E27FC236}">
                  <a16:creationId xmlns:a16="http://schemas.microsoft.com/office/drawing/2014/main" id="{1C7643B1-2390-A1E2-6131-B557A989045A}"/>
                </a:ext>
              </a:extLst>
            </p:cNvPr>
            <p:cNvCxnSpPr>
              <a:cxnSpLocks/>
              <a:stCxn id="33" idx="6"/>
              <a:endCxn id="38" idx="2"/>
            </p:cNvCxnSpPr>
            <p:nvPr/>
          </p:nvCxnSpPr>
          <p:spPr>
            <a:xfrm flipV="1">
              <a:off x="5070012" y="2875789"/>
              <a:ext cx="1398578" cy="1441319"/>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01" name="Düz Ok Bağlayıcısı 100">
              <a:extLst>
                <a:ext uri="{FF2B5EF4-FFF2-40B4-BE49-F238E27FC236}">
                  <a16:creationId xmlns:a16="http://schemas.microsoft.com/office/drawing/2014/main" id="{9132F6D1-2B94-2A91-A8AB-CA8F87120829}"/>
                </a:ext>
              </a:extLst>
            </p:cNvPr>
            <p:cNvCxnSpPr>
              <a:cxnSpLocks/>
              <a:stCxn id="33" idx="6"/>
              <a:endCxn id="39" idx="2"/>
            </p:cNvCxnSpPr>
            <p:nvPr/>
          </p:nvCxnSpPr>
          <p:spPr>
            <a:xfrm flipV="1">
              <a:off x="5070012" y="4113074"/>
              <a:ext cx="1398578" cy="204034"/>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08" name="Düz Ok Bağlayıcısı 107">
              <a:extLst>
                <a:ext uri="{FF2B5EF4-FFF2-40B4-BE49-F238E27FC236}">
                  <a16:creationId xmlns:a16="http://schemas.microsoft.com/office/drawing/2014/main" id="{AA625C10-6E55-9955-C6C1-AFD6C6641C76}"/>
                </a:ext>
              </a:extLst>
            </p:cNvPr>
            <p:cNvCxnSpPr>
              <a:cxnSpLocks/>
              <a:endCxn id="109" idx="1"/>
            </p:cNvCxnSpPr>
            <p:nvPr/>
          </p:nvCxnSpPr>
          <p:spPr>
            <a:xfrm>
              <a:off x="7226300" y="2876534"/>
              <a:ext cx="640868" cy="1243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09" name="Alt Başlık 2">
              <a:extLst>
                <a:ext uri="{FF2B5EF4-FFF2-40B4-BE49-F238E27FC236}">
                  <a16:creationId xmlns:a16="http://schemas.microsoft.com/office/drawing/2014/main" id="{3C9B9248-9DCA-F199-F6DD-03A39410B827}"/>
                </a:ext>
              </a:extLst>
            </p:cNvPr>
            <p:cNvSpPr txBox="1">
              <a:spLocks/>
            </p:cNvSpPr>
            <p:nvPr/>
          </p:nvSpPr>
          <p:spPr>
            <a:xfrm>
              <a:off x="7867168" y="269850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2</a:t>
              </a:r>
            </a:p>
          </p:txBody>
        </p:sp>
        <p:cxnSp>
          <p:nvCxnSpPr>
            <p:cNvPr id="110" name="Düz Ok Bağlayıcısı 109">
              <a:extLst>
                <a:ext uri="{FF2B5EF4-FFF2-40B4-BE49-F238E27FC236}">
                  <a16:creationId xmlns:a16="http://schemas.microsoft.com/office/drawing/2014/main" id="{36BBB266-E0AD-26D8-D357-C80A4F5B4184}"/>
                </a:ext>
              </a:extLst>
            </p:cNvPr>
            <p:cNvCxnSpPr>
              <a:cxnSpLocks/>
              <a:stCxn id="39" idx="6"/>
              <a:endCxn id="111" idx="1"/>
            </p:cNvCxnSpPr>
            <p:nvPr/>
          </p:nvCxnSpPr>
          <p:spPr>
            <a:xfrm>
              <a:off x="7226300" y="4113074"/>
              <a:ext cx="656726" cy="0"/>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11" name="Alt Başlık 2">
              <a:extLst>
                <a:ext uri="{FF2B5EF4-FFF2-40B4-BE49-F238E27FC236}">
                  <a16:creationId xmlns:a16="http://schemas.microsoft.com/office/drawing/2014/main" id="{2B4F86AF-F8B6-97F7-E55D-0710CFE7F3B8}"/>
                </a:ext>
              </a:extLst>
            </p:cNvPr>
            <p:cNvSpPr txBox="1">
              <a:spLocks/>
            </p:cNvSpPr>
            <p:nvPr/>
          </p:nvSpPr>
          <p:spPr>
            <a:xfrm>
              <a:off x="7883026" y="3922612"/>
              <a:ext cx="1015551" cy="3809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dirty="0"/>
                <a:t>Çıktı N</a:t>
              </a:r>
            </a:p>
          </p:txBody>
        </p:sp>
        <p:cxnSp>
          <p:nvCxnSpPr>
            <p:cNvPr id="114" name="Düz Bağlayıcı 113">
              <a:extLst>
                <a:ext uri="{FF2B5EF4-FFF2-40B4-BE49-F238E27FC236}">
                  <a16:creationId xmlns:a16="http://schemas.microsoft.com/office/drawing/2014/main" id="{AF2D5803-A293-9D89-571A-E01F3727A327}"/>
                </a:ext>
              </a:extLst>
            </p:cNvPr>
            <p:cNvCxnSpPr/>
            <p:nvPr/>
          </p:nvCxnSpPr>
          <p:spPr>
            <a:xfrm>
              <a:off x="2231355" y="3361191"/>
              <a:ext cx="0" cy="79262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Düz Bağlayıcı 114">
              <a:extLst>
                <a:ext uri="{FF2B5EF4-FFF2-40B4-BE49-F238E27FC236}">
                  <a16:creationId xmlns:a16="http://schemas.microsoft.com/office/drawing/2014/main" id="{714ABB30-FDA9-B2DB-213B-9979B83453C9}"/>
                </a:ext>
              </a:extLst>
            </p:cNvPr>
            <p:cNvCxnSpPr>
              <a:cxnSpLocks/>
            </p:cNvCxnSpPr>
            <p:nvPr/>
          </p:nvCxnSpPr>
          <p:spPr>
            <a:xfrm>
              <a:off x="4688043" y="3320446"/>
              <a:ext cx="0" cy="476609"/>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Düz Bağlayıcı 116">
              <a:extLst>
                <a:ext uri="{FF2B5EF4-FFF2-40B4-BE49-F238E27FC236}">
                  <a16:creationId xmlns:a16="http://schemas.microsoft.com/office/drawing/2014/main" id="{D48ED14E-F4DB-3D80-A875-B1D0FA6AADA4}"/>
                </a:ext>
              </a:extLst>
            </p:cNvPr>
            <p:cNvCxnSpPr>
              <a:cxnSpLocks/>
            </p:cNvCxnSpPr>
            <p:nvPr/>
          </p:nvCxnSpPr>
          <p:spPr>
            <a:xfrm>
              <a:off x="6864315" y="3320446"/>
              <a:ext cx="0" cy="476609"/>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Düz Ok Bağlayıcısı 122">
              <a:extLst>
                <a:ext uri="{FF2B5EF4-FFF2-40B4-BE49-F238E27FC236}">
                  <a16:creationId xmlns:a16="http://schemas.microsoft.com/office/drawing/2014/main" id="{0BAFC179-20B6-EF23-A05B-FFA487D81523}"/>
                </a:ext>
              </a:extLst>
            </p:cNvPr>
            <p:cNvCxnSpPr>
              <a:cxnSpLocks/>
              <a:stCxn id="36" idx="0"/>
              <a:endCxn id="32" idx="2"/>
            </p:cNvCxnSpPr>
            <p:nvPr/>
          </p:nvCxnSpPr>
          <p:spPr>
            <a:xfrm flipV="1">
              <a:off x="2905676" y="2872381"/>
              <a:ext cx="1384536" cy="2402124"/>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26" name="Düz Ok Bağlayıcısı 125">
              <a:extLst>
                <a:ext uri="{FF2B5EF4-FFF2-40B4-BE49-F238E27FC236}">
                  <a16:creationId xmlns:a16="http://schemas.microsoft.com/office/drawing/2014/main" id="{D9360E19-6630-A673-2544-39DB328D2FA0}"/>
                </a:ext>
              </a:extLst>
            </p:cNvPr>
            <p:cNvCxnSpPr>
              <a:cxnSpLocks/>
              <a:stCxn id="36" idx="0"/>
              <a:endCxn id="33" idx="2"/>
            </p:cNvCxnSpPr>
            <p:nvPr/>
          </p:nvCxnSpPr>
          <p:spPr>
            <a:xfrm flipV="1">
              <a:off x="2905676" y="4317108"/>
              <a:ext cx="1350988" cy="957397"/>
            </a:xfrm>
            <a:prstGeom prst="straightConnector1">
              <a:avLst/>
            </a:prstGeom>
            <a:ln w="381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129" name="Oval 128">
              <a:extLst>
                <a:ext uri="{FF2B5EF4-FFF2-40B4-BE49-F238E27FC236}">
                  <a16:creationId xmlns:a16="http://schemas.microsoft.com/office/drawing/2014/main" id="{65BEE119-0668-8DD4-F5E7-82844C52B907}"/>
                </a:ext>
              </a:extLst>
            </p:cNvPr>
            <p:cNvSpPr/>
            <p:nvPr/>
          </p:nvSpPr>
          <p:spPr>
            <a:xfrm>
              <a:off x="5191159" y="5274505"/>
              <a:ext cx="635396" cy="662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rgbClr val="FF0000"/>
                  </a:solidFill>
                </a:rPr>
                <a:t>1</a:t>
              </a:r>
            </a:p>
          </p:txBody>
        </p:sp>
        <p:cxnSp>
          <p:nvCxnSpPr>
            <p:cNvPr id="130" name="Düz Ok Bağlayıcısı 129">
              <a:extLst>
                <a:ext uri="{FF2B5EF4-FFF2-40B4-BE49-F238E27FC236}">
                  <a16:creationId xmlns:a16="http://schemas.microsoft.com/office/drawing/2014/main" id="{495A4F8F-7486-A8A7-3B2D-1A9BF43C2893}"/>
                </a:ext>
              </a:extLst>
            </p:cNvPr>
            <p:cNvCxnSpPr>
              <a:cxnSpLocks/>
              <a:stCxn id="129" idx="0"/>
              <a:endCxn id="35" idx="2"/>
            </p:cNvCxnSpPr>
            <p:nvPr/>
          </p:nvCxnSpPr>
          <p:spPr>
            <a:xfrm flipV="1">
              <a:off x="5508857" y="1968444"/>
              <a:ext cx="959733" cy="3306061"/>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33" name="Düz Ok Bağlayıcısı 132">
              <a:extLst>
                <a:ext uri="{FF2B5EF4-FFF2-40B4-BE49-F238E27FC236}">
                  <a16:creationId xmlns:a16="http://schemas.microsoft.com/office/drawing/2014/main" id="{6796E578-66D7-BD16-689E-AA97F32135D8}"/>
                </a:ext>
              </a:extLst>
            </p:cNvPr>
            <p:cNvCxnSpPr>
              <a:cxnSpLocks/>
              <a:stCxn id="129" idx="0"/>
              <a:endCxn id="38" idx="2"/>
            </p:cNvCxnSpPr>
            <p:nvPr/>
          </p:nvCxnSpPr>
          <p:spPr>
            <a:xfrm flipV="1">
              <a:off x="5508857" y="2875789"/>
              <a:ext cx="959733" cy="2398716"/>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36" name="Düz Ok Bağlayıcısı 135">
              <a:extLst>
                <a:ext uri="{FF2B5EF4-FFF2-40B4-BE49-F238E27FC236}">
                  <a16:creationId xmlns:a16="http://schemas.microsoft.com/office/drawing/2014/main" id="{CE5E64FF-9114-DD3A-DA27-DFB5C6D5A47F}"/>
                </a:ext>
              </a:extLst>
            </p:cNvPr>
            <p:cNvCxnSpPr>
              <a:cxnSpLocks/>
              <a:stCxn id="129" idx="0"/>
              <a:endCxn id="39" idx="2"/>
            </p:cNvCxnSpPr>
            <p:nvPr/>
          </p:nvCxnSpPr>
          <p:spPr>
            <a:xfrm flipV="1">
              <a:off x="5508857" y="4113074"/>
              <a:ext cx="959733" cy="1161431"/>
            </a:xfrm>
            <a:prstGeom prst="straightConnector1">
              <a:avLst/>
            </a:prstGeom>
            <a:ln w="38100">
              <a:solidFill>
                <a:schemeClr val="accent6"/>
              </a:solidFill>
              <a:tailEnd type="triangle"/>
            </a:ln>
          </p:spPr>
          <p:style>
            <a:lnRef idx="3">
              <a:schemeClr val="accent6"/>
            </a:lnRef>
            <a:fillRef idx="0">
              <a:schemeClr val="accent6"/>
            </a:fillRef>
            <a:effectRef idx="2">
              <a:schemeClr val="accent6"/>
            </a:effectRef>
            <a:fontRef idx="minor">
              <a:schemeClr val="tx1"/>
            </a:fontRef>
          </p:style>
        </p:cxnSp>
      </p:grpSp>
      <p:sp>
        <p:nvSpPr>
          <p:cNvPr id="140" name="Alt Başlık 2">
            <a:extLst>
              <a:ext uri="{FF2B5EF4-FFF2-40B4-BE49-F238E27FC236}">
                <a16:creationId xmlns:a16="http://schemas.microsoft.com/office/drawing/2014/main" id="{5DD3E473-D4D0-7BA7-B15C-6B4A89FE08E3}"/>
              </a:ext>
            </a:extLst>
          </p:cNvPr>
          <p:cNvSpPr txBox="1">
            <a:spLocks/>
          </p:cNvSpPr>
          <p:nvPr/>
        </p:nvSpPr>
        <p:spPr>
          <a:xfrm>
            <a:off x="0" y="5152623"/>
            <a:ext cx="11611429" cy="7551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b="1" dirty="0"/>
              <a:t>Ara Katman: </a:t>
            </a:r>
            <a:r>
              <a:rPr lang="tr-TR" dirty="0"/>
              <a:t>Girdi katmanından gelen veriler ağırlıklardan geçirilmesiyle NET değerine dönüşmektedir. Proses elemanı için tanımlanan aktivasyon fonksiyonuyla Çıktıya dönüştürülmektedir.</a:t>
            </a:r>
            <a:endParaRPr lang="tr-TR" b="1" dirty="0"/>
          </a:p>
          <a:p>
            <a:pPr marL="342900" indent="-342900" algn="l">
              <a:buFont typeface="Calibri" panose="020F0502020204030204" pitchFamily="34" charset="0"/>
              <a:buChar char="∞"/>
            </a:pPr>
            <a:endParaRPr lang="tr-TR" dirty="0"/>
          </a:p>
        </p:txBody>
      </p:sp>
    </p:spTree>
    <p:extLst>
      <p:ext uri="{BB962C8B-B14F-4D97-AF65-F5344CB8AC3E}">
        <p14:creationId xmlns:p14="http://schemas.microsoft.com/office/powerpoint/2010/main" val="207307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500"/>
                                        <p:tgtEl>
                                          <p:spTgt spid="1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7244</TotalTime>
  <Words>2223</Words>
  <Application>Microsoft Office PowerPoint</Application>
  <PresentationFormat>Geniş ekran</PresentationFormat>
  <Paragraphs>402</Paragraphs>
  <Slides>25</Slides>
  <Notes>1</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25</vt:i4>
      </vt:variant>
    </vt:vector>
  </HeadingPairs>
  <TitlesOfParts>
    <vt:vector size="31" baseType="lpstr">
      <vt:lpstr>Arial</vt:lpstr>
      <vt:lpstr>Calibri</vt:lpstr>
      <vt:lpstr>Calibri Light</vt:lpstr>
      <vt:lpstr>Cambria Math</vt:lpstr>
      <vt:lpstr>Circular</vt:lpstr>
      <vt:lpstr>Office Teması</vt:lpstr>
      <vt:lpstr>MEM437 – Yapay Sinir Ağları  Dr. Ali Tahir Karaşahin</vt:lpstr>
      <vt:lpstr>PowerPoint Sunusu</vt:lpstr>
      <vt:lpstr>Perceptron - Öğrenme Algoritması</vt:lpstr>
      <vt:lpstr>Perceptron - Öğrenme Algoritması</vt:lpstr>
      <vt:lpstr>ADALINE - Öğrenme Algoritması</vt:lpstr>
      <vt:lpstr>ADALINE - Öğrenme Algoritması</vt:lpstr>
      <vt:lpstr>ÇKA Modelinin Yapısı</vt:lpstr>
      <vt:lpstr>ÇKA Modelinin Yapısı</vt:lpstr>
      <vt:lpstr>ÇKA Modelinin Yapısı</vt:lpstr>
      <vt:lpstr>ÇKA Modelinin Yapısı</vt:lpstr>
      <vt:lpstr>ÇKA - Öğrenme Algoritması</vt:lpstr>
      <vt:lpstr>İleriye Doğru Hesaplama</vt:lpstr>
      <vt:lpstr>İleriye Doğru Hesaplama</vt:lpstr>
      <vt:lpstr>Geriye Doğru Hesaplama</vt:lpstr>
      <vt:lpstr>Geriye Doğru Hesaplama</vt:lpstr>
      <vt:lpstr>Geriye Doğru Hesaplama</vt:lpstr>
      <vt:lpstr>Geriye Doğru Hesaplama</vt:lpstr>
      <vt:lpstr>Geriye Doğru Hesaplama</vt:lpstr>
      <vt:lpstr>ÇKA Çalışma Prosedürü</vt:lpstr>
      <vt:lpstr>ÇKA Çalışma Prosedürü</vt:lpstr>
      <vt:lpstr>ÇKA ile Problem Çözümü</vt:lpstr>
      <vt:lpstr>Referanslar</vt:lpstr>
      <vt:lpstr>Referanslar</vt:lpstr>
      <vt:lpstr>Referanslar</vt:lpstr>
      <vt:lpstr>Teşekkürler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Taşıt-Römork Kombinasyonları için Tork Vektörleme Yönteminin  Modellenmesi ve Kontrolü</dc:title>
  <dc:creator>Ali Tahir KARAŞAHİN</dc:creator>
  <cp:lastModifiedBy>Ali Tahir KARAŞAHİN</cp:lastModifiedBy>
  <cp:revision>239</cp:revision>
  <dcterms:created xsi:type="dcterms:W3CDTF">2020-09-23T12:43:11Z</dcterms:created>
  <dcterms:modified xsi:type="dcterms:W3CDTF">2022-11-16T10:31:42Z</dcterms:modified>
</cp:coreProperties>
</file>